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Default Extension="bin" ContentType="application/vnd.openxmlformats-officedocument.oleObject"/>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7" r:id="rId2"/>
    <p:sldId id="282" r:id="rId3"/>
    <p:sldId id="283" r:id="rId4"/>
    <p:sldId id="284" r:id="rId5"/>
    <p:sldId id="281" r:id="rId6"/>
    <p:sldId id="260" r:id="rId7"/>
    <p:sldId id="261" r:id="rId8"/>
    <p:sldId id="262" r:id="rId9"/>
    <p:sldId id="263" r:id="rId10"/>
    <p:sldId id="264" r:id="rId11"/>
    <p:sldId id="265" r:id="rId12"/>
    <p:sldId id="267" r:id="rId13"/>
    <p:sldId id="285" r:id="rId14"/>
    <p:sldId id="286"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41" d="100"/>
          <a:sy n="41" d="100"/>
        </p:scale>
        <p:origin x="-708" y="-11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6.png"/></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2477C51-B898-40C6-B08B-5AD2A1D1465A}" type="datetimeFigureOut">
              <a:rPr lang="en-US" smtClean="0"/>
              <a:pPr/>
              <a:t>20/01/2018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392077C-01B7-4561-8DE4-964CDFB232DA}"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7"/>
          <p:cNvSpPr>
            <a:spLocks noGrp="1" noChangeArrowheads="1"/>
          </p:cNvSpPr>
          <p:nvPr>
            <p:ph type="sldNum" sz="quarter" idx="5"/>
          </p:nvPr>
        </p:nvSpPr>
        <p:spPr>
          <a:ln/>
        </p:spPr>
        <p:txBody>
          <a:bodyPr/>
          <a:lstStyle/>
          <a:p>
            <a:fld id="{395F331B-EF67-4685-A839-509918F73832}" type="slidenum">
              <a:rPr lang="en-US"/>
              <a:pPr/>
              <a:t>9</a:t>
            </a:fld>
            <a:endParaRPr lang="en-US"/>
          </a:p>
        </p:txBody>
      </p:sp>
      <p:sp>
        <p:nvSpPr>
          <p:cNvPr id="98306" name="Rectangle 2"/>
          <p:cNvSpPr>
            <a:spLocks noChangeArrowheads="1"/>
          </p:cNvSpPr>
          <p:nvPr/>
        </p:nvSpPr>
        <p:spPr bwMode="auto">
          <a:xfrm>
            <a:off x="4164013" y="0"/>
            <a:ext cx="3184525" cy="457200"/>
          </a:xfrm>
          <a:prstGeom prst="rect">
            <a:avLst/>
          </a:prstGeom>
          <a:noFill/>
          <a:ln w="12700">
            <a:noFill/>
            <a:miter lim="800000"/>
            <a:headEnd/>
            <a:tailEnd/>
          </a:ln>
          <a:effectLst/>
        </p:spPr>
        <p:txBody>
          <a:bodyPr wrap="none" anchor="ctr"/>
          <a:lstStyle/>
          <a:p>
            <a:endParaRPr lang="en-US"/>
          </a:p>
        </p:txBody>
      </p:sp>
      <p:sp>
        <p:nvSpPr>
          <p:cNvPr id="98307" name="Rectangle 3"/>
          <p:cNvSpPr>
            <a:spLocks noChangeArrowheads="1"/>
          </p:cNvSpPr>
          <p:nvPr/>
        </p:nvSpPr>
        <p:spPr bwMode="auto">
          <a:xfrm>
            <a:off x="4164013" y="8686800"/>
            <a:ext cx="3184525" cy="457200"/>
          </a:xfrm>
          <a:prstGeom prst="rect">
            <a:avLst/>
          </a:prstGeom>
          <a:noFill/>
          <a:ln w="12700">
            <a:noFill/>
            <a:miter lim="800000"/>
            <a:headEnd/>
            <a:tailEnd/>
          </a:ln>
          <a:effectLst/>
        </p:spPr>
        <p:txBody>
          <a:bodyPr lIns="90488" tIns="44450" rIns="90488" bIns="44450" anchor="b"/>
          <a:lstStyle/>
          <a:p>
            <a:pPr algn="r" eaLnBrk="0" hangingPunct="0"/>
            <a:r>
              <a:rPr lang="en-US" sz="1200">
                <a:latin typeface="Times New Roman" pitchFamily="18" charset="0"/>
              </a:rPr>
              <a:t>5</a:t>
            </a:r>
          </a:p>
        </p:txBody>
      </p:sp>
      <p:sp>
        <p:nvSpPr>
          <p:cNvPr id="98308" name="Rectangle 4"/>
          <p:cNvSpPr>
            <a:spLocks noChangeArrowheads="1"/>
          </p:cNvSpPr>
          <p:nvPr/>
        </p:nvSpPr>
        <p:spPr bwMode="auto">
          <a:xfrm>
            <a:off x="0" y="8686800"/>
            <a:ext cx="3184525" cy="457200"/>
          </a:xfrm>
          <a:prstGeom prst="rect">
            <a:avLst/>
          </a:prstGeom>
          <a:noFill/>
          <a:ln w="12700">
            <a:noFill/>
            <a:miter lim="800000"/>
            <a:headEnd/>
            <a:tailEnd/>
          </a:ln>
          <a:effectLst/>
        </p:spPr>
        <p:txBody>
          <a:bodyPr wrap="none" anchor="ctr"/>
          <a:lstStyle/>
          <a:p>
            <a:endParaRPr lang="en-US"/>
          </a:p>
        </p:txBody>
      </p:sp>
      <p:sp>
        <p:nvSpPr>
          <p:cNvPr id="98309" name="Rectangle 5"/>
          <p:cNvSpPr>
            <a:spLocks noChangeArrowheads="1"/>
          </p:cNvSpPr>
          <p:nvPr/>
        </p:nvSpPr>
        <p:spPr bwMode="auto">
          <a:xfrm>
            <a:off x="0" y="0"/>
            <a:ext cx="3184525" cy="457200"/>
          </a:xfrm>
          <a:prstGeom prst="rect">
            <a:avLst/>
          </a:prstGeom>
          <a:noFill/>
          <a:ln w="12700">
            <a:noFill/>
            <a:miter lim="800000"/>
            <a:headEnd/>
            <a:tailEnd/>
          </a:ln>
          <a:effectLst/>
        </p:spPr>
        <p:txBody>
          <a:bodyPr wrap="none" anchor="ctr"/>
          <a:lstStyle/>
          <a:p>
            <a:endParaRPr lang="en-US"/>
          </a:p>
        </p:txBody>
      </p:sp>
      <p:sp>
        <p:nvSpPr>
          <p:cNvPr id="98310" name="Rectangle 6"/>
          <p:cNvSpPr>
            <a:spLocks noGrp="1" noRot="1" noChangeAspect="1" noChangeArrowheads="1" noTextEdit="1"/>
          </p:cNvSpPr>
          <p:nvPr>
            <p:ph type="sldImg"/>
          </p:nvPr>
        </p:nvSpPr>
        <p:spPr>
          <a:xfrm>
            <a:off x="1150938" y="692150"/>
            <a:ext cx="4556125" cy="3416300"/>
          </a:xfrm>
          <a:ln w="12700" cap="flat"/>
        </p:spPr>
      </p:sp>
      <p:sp>
        <p:nvSpPr>
          <p:cNvPr id="98311" name="Rectangle 7"/>
          <p:cNvSpPr>
            <a:spLocks noGrp="1" noChangeArrowheads="1"/>
          </p:cNvSpPr>
          <p:nvPr>
            <p:ph type="body" idx="1"/>
          </p:nvPr>
        </p:nvSpPr>
        <p:spPr>
          <a:xfrm>
            <a:off x="985838" y="4343400"/>
            <a:ext cx="5029200" cy="4114800"/>
          </a:xfrm>
          <a:noFill/>
          <a:ln/>
        </p:spPr>
        <p:txBody>
          <a:bodyPr lIns="90488" tIns="44450" rIns="90488" bIns="44450"/>
          <a:lstStyle/>
          <a:p>
            <a:r>
              <a:rPr lang="en-US"/>
              <a:t>Planning can be either formal or informal, depending on the time frame and amount of documentation. Because of the dynamic and unpredictable business environment, it is important that managers plan and plan well.  There are four reasons for planning. </a:t>
            </a:r>
          </a:p>
          <a:p>
            <a:r>
              <a:rPr lang="en-US"/>
              <a:t> First, planning coordinates effort by giving direction to managers and non-managers. </a:t>
            </a:r>
          </a:p>
          <a:p>
            <a:r>
              <a:rPr lang="en-US"/>
              <a:t>Second, planning reduces uncertainty by forcing managers to look ahead, anticipate change, and develop appropriate responses. </a:t>
            </a:r>
          </a:p>
          <a:p>
            <a:r>
              <a:rPr lang="en-US"/>
              <a:t>Third, planning reduces redundancy.By coordinating efforts, wasteful and inefficient activities can be prevented.</a:t>
            </a:r>
          </a:p>
          <a:p>
            <a:r>
              <a:rPr lang="en-US"/>
              <a:t>Fourth, planning establishes standards or objectives that facilitate control over the process of achieving goals. </a:t>
            </a:r>
          </a:p>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7"/>
          <p:cNvSpPr>
            <a:spLocks noGrp="1" noChangeArrowheads="1"/>
          </p:cNvSpPr>
          <p:nvPr>
            <p:ph type="sldNum" sz="quarter" idx="5"/>
          </p:nvPr>
        </p:nvSpPr>
        <p:spPr>
          <a:ln/>
        </p:spPr>
        <p:txBody>
          <a:bodyPr/>
          <a:lstStyle/>
          <a:p>
            <a:fld id="{F01E60F9-909C-45BC-8259-1DC8F26E1400}" type="slidenum">
              <a:rPr lang="en-US"/>
              <a:pPr/>
              <a:t>10</a:t>
            </a:fld>
            <a:endParaRPr lang="en-US"/>
          </a:p>
        </p:txBody>
      </p:sp>
      <p:sp>
        <p:nvSpPr>
          <p:cNvPr id="100354" name="Rectangle 2"/>
          <p:cNvSpPr>
            <a:spLocks noChangeArrowheads="1"/>
          </p:cNvSpPr>
          <p:nvPr/>
        </p:nvSpPr>
        <p:spPr bwMode="auto">
          <a:xfrm>
            <a:off x="4164013" y="0"/>
            <a:ext cx="3184525" cy="457200"/>
          </a:xfrm>
          <a:prstGeom prst="rect">
            <a:avLst/>
          </a:prstGeom>
          <a:noFill/>
          <a:ln w="12700">
            <a:noFill/>
            <a:miter lim="800000"/>
            <a:headEnd/>
            <a:tailEnd/>
          </a:ln>
          <a:effectLst/>
        </p:spPr>
        <p:txBody>
          <a:bodyPr wrap="none" anchor="ctr"/>
          <a:lstStyle/>
          <a:p>
            <a:endParaRPr lang="en-US"/>
          </a:p>
        </p:txBody>
      </p:sp>
      <p:sp>
        <p:nvSpPr>
          <p:cNvPr id="100355" name="Rectangle 3"/>
          <p:cNvSpPr>
            <a:spLocks noChangeArrowheads="1"/>
          </p:cNvSpPr>
          <p:nvPr/>
        </p:nvSpPr>
        <p:spPr bwMode="auto">
          <a:xfrm>
            <a:off x="4164013" y="8686800"/>
            <a:ext cx="3184525" cy="457200"/>
          </a:xfrm>
          <a:prstGeom prst="rect">
            <a:avLst/>
          </a:prstGeom>
          <a:noFill/>
          <a:ln w="12700">
            <a:noFill/>
            <a:miter lim="800000"/>
            <a:headEnd/>
            <a:tailEnd/>
          </a:ln>
          <a:effectLst/>
        </p:spPr>
        <p:txBody>
          <a:bodyPr lIns="90488" tIns="44450" rIns="90488" bIns="44450" anchor="b"/>
          <a:lstStyle/>
          <a:p>
            <a:pPr algn="r" eaLnBrk="0" hangingPunct="0"/>
            <a:r>
              <a:rPr lang="en-US" sz="1200">
                <a:latin typeface="Times New Roman" pitchFamily="18" charset="0"/>
              </a:rPr>
              <a:t>6</a:t>
            </a:r>
          </a:p>
        </p:txBody>
      </p:sp>
      <p:sp>
        <p:nvSpPr>
          <p:cNvPr id="100356" name="Rectangle 4"/>
          <p:cNvSpPr>
            <a:spLocks noChangeArrowheads="1"/>
          </p:cNvSpPr>
          <p:nvPr/>
        </p:nvSpPr>
        <p:spPr bwMode="auto">
          <a:xfrm>
            <a:off x="0" y="8686800"/>
            <a:ext cx="3184525" cy="457200"/>
          </a:xfrm>
          <a:prstGeom prst="rect">
            <a:avLst/>
          </a:prstGeom>
          <a:noFill/>
          <a:ln w="12700">
            <a:noFill/>
            <a:miter lim="800000"/>
            <a:headEnd/>
            <a:tailEnd/>
          </a:ln>
          <a:effectLst/>
        </p:spPr>
        <p:txBody>
          <a:bodyPr wrap="none" anchor="ctr"/>
          <a:lstStyle/>
          <a:p>
            <a:endParaRPr lang="en-US"/>
          </a:p>
        </p:txBody>
      </p:sp>
      <p:sp>
        <p:nvSpPr>
          <p:cNvPr id="100357" name="Rectangle 5"/>
          <p:cNvSpPr>
            <a:spLocks noChangeArrowheads="1"/>
          </p:cNvSpPr>
          <p:nvPr/>
        </p:nvSpPr>
        <p:spPr bwMode="auto">
          <a:xfrm>
            <a:off x="0" y="0"/>
            <a:ext cx="3184525" cy="457200"/>
          </a:xfrm>
          <a:prstGeom prst="rect">
            <a:avLst/>
          </a:prstGeom>
          <a:noFill/>
          <a:ln w="12700">
            <a:noFill/>
            <a:miter lim="800000"/>
            <a:headEnd/>
            <a:tailEnd/>
          </a:ln>
          <a:effectLst/>
        </p:spPr>
        <p:txBody>
          <a:bodyPr wrap="none" anchor="ctr"/>
          <a:lstStyle/>
          <a:p>
            <a:endParaRPr lang="en-US"/>
          </a:p>
        </p:txBody>
      </p:sp>
      <p:sp>
        <p:nvSpPr>
          <p:cNvPr id="100358" name="Rectangle 6"/>
          <p:cNvSpPr>
            <a:spLocks noGrp="1" noRot="1" noChangeAspect="1" noChangeArrowheads="1" noTextEdit="1"/>
          </p:cNvSpPr>
          <p:nvPr>
            <p:ph type="sldImg"/>
          </p:nvPr>
        </p:nvSpPr>
        <p:spPr>
          <a:xfrm>
            <a:off x="1150938" y="692150"/>
            <a:ext cx="4556125" cy="3416300"/>
          </a:xfrm>
          <a:ln w="12700" cap="flat"/>
        </p:spPr>
      </p:sp>
      <p:sp>
        <p:nvSpPr>
          <p:cNvPr id="100359" name="Rectangle 7"/>
          <p:cNvSpPr>
            <a:spLocks noGrp="1" noChangeArrowheads="1"/>
          </p:cNvSpPr>
          <p:nvPr>
            <p:ph type="body" idx="1"/>
          </p:nvPr>
        </p:nvSpPr>
        <p:spPr>
          <a:xfrm>
            <a:off x="985838" y="4343400"/>
            <a:ext cx="5029200" cy="4114800"/>
          </a:xfrm>
          <a:noFill/>
          <a:ln/>
        </p:spPr>
        <p:txBody>
          <a:bodyPr lIns="90488" tIns="44450" rIns="90488" bIns="44450"/>
          <a:lstStyle/>
          <a:p>
            <a:pPr>
              <a:tabLst>
                <a:tab pos="228600" algn="l"/>
              </a:tabLst>
            </a:pPr>
            <a:r>
              <a:rPr lang="en-US"/>
              <a:t>Formal planning has been popular in business since the 1960s, but there have been criticisms of the process.</a:t>
            </a:r>
          </a:p>
          <a:p>
            <a:pPr>
              <a:tabLst>
                <a:tab pos="228600" algn="l"/>
              </a:tabLst>
            </a:pPr>
            <a:r>
              <a:rPr lang="en-US"/>
              <a:t>•	</a:t>
            </a:r>
            <a:r>
              <a:rPr lang="en-US" i="1"/>
              <a:t>Planning may create rigidity. </a:t>
            </a:r>
            <a:r>
              <a:rPr lang="en-US"/>
              <a:t>Assuming that conditions will remain 		relatively stable, formal plans lock organizational units into specific goals 	and time frames.</a:t>
            </a:r>
          </a:p>
          <a:p>
            <a:pPr>
              <a:tabLst>
                <a:tab pos="228600" algn="l"/>
              </a:tabLst>
            </a:pPr>
            <a:r>
              <a:rPr lang="en-US"/>
              <a:t>•	</a:t>
            </a:r>
            <a:r>
              <a:rPr lang="en-US" i="1"/>
              <a:t>Plans can’t be developed for a dynamic environment</a:t>
            </a:r>
            <a:r>
              <a:rPr lang="en-US" i="1">
                <a:latin typeface="Gadget" charset="0"/>
              </a:rPr>
              <a:t>.</a:t>
            </a:r>
            <a:r>
              <a:rPr lang="en-US" i="1"/>
              <a:t> </a:t>
            </a:r>
            <a:r>
              <a:rPr lang="en-US"/>
              <a:t>Managing chaos 	and turning disasters into opportunities requires flexibility, not rigid, 		formal plans.</a:t>
            </a:r>
          </a:p>
          <a:p>
            <a:pPr>
              <a:tabLst>
                <a:tab pos="228600" algn="l"/>
              </a:tabLst>
            </a:pPr>
            <a:r>
              <a:rPr lang="en-US"/>
              <a:t>•	</a:t>
            </a:r>
            <a:r>
              <a:rPr lang="en-US" i="1"/>
              <a:t>Formal plans can’t replace intuition and creativity.</a:t>
            </a:r>
            <a:r>
              <a:rPr lang="en-US"/>
              <a:t> Developing 		strategy depends as much on intuition and creativity as it does on formal 	analysis. Because most successful strategies are visions, not plans, merely 	following a systematic framework will not yield incisive thinking. </a:t>
            </a:r>
          </a:p>
          <a:p>
            <a:pPr>
              <a:tabLst>
                <a:tab pos="228600" algn="l"/>
              </a:tabLst>
            </a:pPr>
            <a:r>
              <a:rPr lang="en-US"/>
              <a:t>•	</a:t>
            </a:r>
            <a:r>
              <a:rPr lang="en-US" i="1"/>
              <a:t>Planning focuses a manager’s attention on today’s competition, not on 	tomorrow’s survival. </a:t>
            </a:r>
            <a:r>
              <a:rPr lang="en-US"/>
              <a:t>Formal planning stresses capitalizing on existing 		opportunities, not reinventing or creating an industry.</a:t>
            </a:r>
          </a:p>
          <a:p>
            <a:pPr>
              <a:tabLst>
                <a:tab pos="228600" algn="l"/>
              </a:tabLst>
            </a:pPr>
            <a:r>
              <a:rPr lang="en-US"/>
              <a:t>•	</a:t>
            </a:r>
            <a:r>
              <a:rPr lang="en-US" i="1"/>
              <a:t>Formal planning reinforces success, which may lead to failure.</a:t>
            </a:r>
            <a:r>
              <a:rPr lang="en-US"/>
              <a:t>  		Success can breed failure. Since change is motivated by problems, success 	may not motivate managers to challenge the status quo.</a:t>
            </a:r>
          </a:p>
          <a:p>
            <a:pPr>
              <a:tabLst>
                <a:tab pos="228600" algn="l"/>
              </a:tabLst>
            </a:pP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20/01/2018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20/01/2018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20/01/2018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Date Placeholder 2"/>
          <p:cNvSpPr>
            <a:spLocks noGrp="1"/>
          </p:cNvSpPr>
          <p:nvPr>
            <p:ph type="dt" sz="half" idx="10"/>
          </p:nvPr>
        </p:nvSpPr>
        <p:spPr>
          <a:xfrm>
            <a:off x="457200" y="6245225"/>
            <a:ext cx="2133600" cy="476250"/>
          </a:xfrm>
        </p:spPr>
        <p:txBody>
          <a:bodyPr/>
          <a:lstStyle>
            <a:lvl1pPr>
              <a:defRPr/>
            </a:lvl1pPr>
          </a:lstStyle>
          <a:p>
            <a:endParaRPr lang="en-US"/>
          </a:p>
        </p:txBody>
      </p:sp>
      <p:sp>
        <p:nvSpPr>
          <p:cNvPr id="4" name="Footer Placeholder 3"/>
          <p:cNvSpPr>
            <a:spLocks noGrp="1"/>
          </p:cNvSpPr>
          <p:nvPr>
            <p:ph type="ftr" sz="quarter" idx="11"/>
          </p:nvPr>
        </p:nvSpPr>
        <p:spPr>
          <a:xfrm>
            <a:off x="3124200" y="6245225"/>
            <a:ext cx="2895600" cy="476250"/>
          </a:xfrm>
        </p:spPr>
        <p:txBody>
          <a:bodyPr/>
          <a:lstStyle>
            <a:lvl1pPr>
              <a:defRPr/>
            </a:lvl1pPr>
          </a:lstStyle>
          <a:p>
            <a:endParaRPr lang="en-US"/>
          </a:p>
        </p:txBody>
      </p:sp>
      <p:sp>
        <p:nvSpPr>
          <p:cNvPr id="5" name="Slide Number Placeholder 4"/>
          <p:cNvSpPr>
            <a:spLocks noGrp="1"/>
          </p:cNvSpPr>
          <p:nvPr>
            <p:ph type="sldNum" sz="quarter" idx="12"/>
          </p:nvPr>
        </p:nvSpPr>
        <p:spPr>
          <a:xfrm>
            <a:off x="6553200" y="6245225"/>
            <a:ext cx="2133600" cy="476250"/>
          </a:xfrm>
        </p:spPr>
        <p:txBody>
          <a:bodyPr/>
          <a:lstStyle>
            <a:lvl1pPr>
              <a:defRPr/>
            </a:lvl1pPr>
          </a:lstStyle>
          <a:p>
            <a:fld id="{7769FED5-ADA5-4AC8-9541-79B5EBA139FC}" type="slidenum">
              <a:rPr lang="en-US"/>
              <a:pPr/>
              <a:t>‹#›</a:t>
            </a:fld>
            <a:endParaRPr lang="en-US"/>
          </a:p>
        </p:txBody>
      </p:sp>
    </p:spTree>
  </p:cSld>
  <p:clrMapOvr>
    <a:masterClrMapping/>
  </p:clrMapOvr>
  <p:transition>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20/01/2018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20/01/2018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20/01/2018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20/01/2018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20/01/2018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20/01/2018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20/01/2018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20/01/2018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20/01/2018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7.xml"/><Relationship Id="rId1" Type="http://schemas.openxmlformats.org/officeDocument/2006/relationships/vmlDrawing" Target="../drawings/vmlDrawing2.v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2.xml"/><Relationship Id="rId1" Type="http://schemas.openxmlformats.org/officeDocument/2006/relationships/vmlDrawing" Target="../drawings/vmlDrawing3.v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12.xml"/><Relationship Id="rId1" Type="http://schemas.openxmlformats.org/officeDocument/2006/relationships/vmlDrawing" Target="../drawings/vmlDrawing4.v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43" name="Text Box 15"/>
          <p:cNvSpPr txBox="1">
            <a:spLocks noChangeArrowheads="1"/>
          </p:cNvSpPr>
          <p:nvPr/>
        </p:nvSpPr>
        <p:spPr bwMode="auto">
          <a:xfrm>
            <a:off x="304800" y="264855"/>
            <a:ext cx="8458200" cy="4216539"/>
          </a:xfrm>
          <a:prstGeom prst="rect">
            <a:avLst/>
          </a:prstGeom>
          <a:noFill/>
          <a:ln w="9525">
            <a:noFill/>
            <a:miter lim="800000"/>
            <a:headEnd/>
            <a:tailEnd/>
          </a:ln>
          <a:effectLst/>
        </p:spPr>
        <p:txBody>
          <a:bodyPr wrap="square">
            <a:spAutoFit/>
          </a:bodyPr>
          <a:lstStyle/>
          <a:p>
            <a:pPr algn="just">
              <a:spcBef>
                <a:spcPct val="50000"/>
              </a:spcBef>
            </a:pPr>
            <a:r>
              <a:rPr lang="en-US" sz="2800" b="1" u="sng" dirty="0">
                <a:solidFill>
                  <a:srgbClr val="0000FF"/>
                </a:solidFill>
                <a:latin typeface="Book Antiqua" pitchFamily="18" charset="0"/>
              </a:rPr>
              <a:t>Planning :</a:t>
            </a:r>
          </a:p>
          <a:p>
            <a:pPr algn="just">
              <a:spcBef>
                <a:spcPct val="50000"/>
              </a:spcBef>
              <a:buFont typeface="Wingdings" pitchFamily="2" charset="2"/>
              <a:buChar char="§"/>
            </a:pPr>
            <a:r>
              <a:rPr lang="en-US" sz="2400" dirty="0" smtClean="0">
                <a:latin typeface="Book Antiqua" pitchFamily="18" charset="0"/>
              </a:rPr>
              <a:t>Most  important function.</a:t>
            </a:r>
          </a:p>
          <a:p>
            <a:pPr algn="just">
              <a:spcBef>
                <a:spcPct val="50000"/>
              </a:spcBef>
              <a:buFont typeface="Wingdings" pitchFamily="2" charset="2"/>
              <a:buChar char="§"/>
            </a:pPr>
            <a:r>
              <a:rPr lang="en-US" sz="2400" dirty="0" smtClean="0">
                <a:latin typeface="Book Antiqua" pitchFamily="18" charset="0"/>
              </a:rPr>
              <a:t>Referred to “deciding in advanced” as to do what, how, when and who?</a:t>
            </a:r>
          </a:p>
          <a:p>
            <a:pPr algn="just">
              <a:spcBef>
                <a:spcPct val="50000"/>
              </a:spcBef>
              <a:buFont typeface="Wingdings" pitchFamily="2" charset="2"/>
              <a:buChar char="§"/>
            </a:pPr>
            <a:r>
              <a:rPr lang="en-US" sz="2400" dirty="0" smtClean="0">
                <a:latin typeface="Book Antiqua" pitchFamily="18" charset="0"/>
              </a:rPr>
              <a:t>An intellectual process.</a:t>
            </a:r>
          </a:p>
          <a:p>
            <a:pPr algn="just">
              <a:spcBef>
                <a:spcPct val="50000"/>
              </a:spcBef>
              <a:buFont typeface="Wingdings" pitchFamily="2" charset="2"/>
              <a:buChar char="§"/>
            </a:pPr>
            <a:r>
              <a:rPr lang="en-US" sz="2400" dirty="0" smtClean="0">
                <a:latin typeface="Book Antiqua" pitchFamily="18" charset="0"/>
              </a:rPr>
              <a:t>Planning involves</a:t>
            </a:r>
          </a:p>
          <a:p>
            <a:pPr lvl="1" algn="just">
              <a:spcBef>
                <a:spcPct val="50000"/>
              </a:spcBef>
              <a:buFont typeface="Wingdings" pitchFamily="2" charset="2"/>
              <a:buChar char="§"/>
            </a:pPr>
            <a:r>
              <a:rPr lang="en-US" sz="2400" dirty="0" smtClean="0">
                <a:latin typeface="Book Antiqua" pitchFamily="18" charset="0"/>
              </a:rPr>
              <a:t>Selection of objects and goals</a:t>
            </a:r>
          </a:p>
          <a:p>
            <a:pPr lvl="1" algn="just">
              <a:spcBef>
                <a:spcPct val="50000"/>
              </a:spcBef>
              <a:buFont typeface="Wingdings" pitchFamily="2" charset="2"/>
              <a:buChar char="§"/>
            </a:pPr>
            <a:r>
              <a:rPr lang="en-US" sz="2400" dirty="0" smtClean="0">
                <a:latin typeface="Book Antiqua" pitchFamily="18" charset="0"/>
              </a:rPr>
              <a:t>Determines the ways and means of achieving them.</a:t>
            </a: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ChangeArrowheads="1"/>
          </p:cNvSpPr>
          <p:nvPr/>
        </p:nvSpPr>
        <p:spPr bwMode="auto">
          <a:xfrm>
            <a:off x="458788" y="458788"/>
            <a:ext cx="4187825" cy="5711825"/>
          </a:xfrm>
          <a:prstGeom prst="rect">
            <a:avLst/>
          </a:prstGeom>
          <a:solidFill>
            <a:srgbClr val="FF0000"/>
          </a:solidFill>
          <a:ln w="12700">
            <a:solidFill>
              <a:schemeClr val="tx1"/>
            </a:solidFill>
            <a:miter lim="800000"/>
            <a:headEnd/>
            <a:tailEnd/>
          </a:ln>
          <a:effectLst/>
        </p:spPr>
        <p:txBody>
          <a:bodyPr wrap="none" lIns="90488" tIns="44450" rIns="90488" bIns="44450" anchor="ctr"/>
          <a:lstStyle/>
          <a:p>
            <a:pPr algn="ctr" eaLnBrk="0" hangingPunct="0"/>
            <a:r>
              <a:rPr lang="en-US" sz="4800" b="1">
                <a:solidFill>
                  <a:schemeClr val="bg1"/>
                </a:solidFill>
                <a:effectLst>
                  <a:outerShdw blurRad="38100" dist="38100" dir="2700000" algn="tl">
                    <a:srgbClr val="000000"/>
                  </a:outerShdw>
                </a:effectLst>
              </a:rPr>
              <a:t>Criticisms of</a:t>
            </a:r>
          </a:p>
          <a:p>
            <a:pPr algn="ctr" eaLnBrk="0" hangingPunct="0"/>
            <a:r>
              <a:rPr lang="en-US" sz="4800" b="1">
                <a:solidFill>
                  <a:schemeClr val="bg1"/>
                </a:solidFill>
                <a:effectLst>
                  <a:outerShdw blurRad="38100" dist="38100" dir="2700000" algn="tl">
                    <a:srgbClr val="000000"/>
                  </a:outerShdw>
                </a:effectLst>
              </a:rPr>
              <a:t>Formal</a:t>
            </a:r>
          </a:p>
          <a:p>
            <a:pPr algn="ctr" eaLnBrk="0" hangingPunct="0"/>
            <a:r>
              <a:rPr lang="en-US" sz="4800" b="1">
                <a:solidFill>
                  <a:schemeClr val="bg1"/>
                </a:solidFill>
                <a:effectLst>
                  <a:outerShdw blurRad="38100" dist="38100" dir="2700000" algn="tl">
                    <a:srgbClr val="000000"/>
                  </a:outerShdw>
                </a:effectLst>
              </a:rPr>
              <a:t>Planning</a:t>
            </a:r>
          </a:p>
        </p:txBody>
      </p:sp>
      <p:sp>
        <p:nvSpPr>
          <p:cNvPr id="99331" name="Rectangle 3"/>
          <p:cNvSpPr>
            <a:spLocks noChangeArrowheads="1"/>
          </p:cNvSpPr>
          <p:nvPr/>
        </p:nvSpPr>
        <p:spPr bwMode="auto">
          <a:xfrm>
            <a:off x="4649788" y="458788"/>
            <a:ext cx="4035425" cy="5711825"/>
          </a:xfrm>
          <a:prstGeom prst="rect">
            <a:avLst/>
          </a:prstGeom>
          <a:solidFill>
            <a:srgbClr val="969696"/>
          </a:solidFill>
          <a:ln w="12700">
            <a:solidFill>
              <a:schemeClr val="tx1"/>
            </a:solidFill>
            <a:miter lim="800000"/>
            <a:headEnd/>
            <a:tailEnd/>
          </a:ln>
          <a:effectLst/>
        </p:spPr>
        <p:txBody>
          <a:bodyPr wrap="none" anchor="ctr"/>
          <a:lstStyle/>
          <a:p>
            <a:endParaRPr lang="en-US"/>
          </a:p>
        </p:txBody>
      </p:sp>
      <p:sp>
        <p:nvSpPr>
          <p:cNvPr id="99332" name="Rectangle 4"/>
          <p:cNvSpPr>
            <a:spLocks noChangeArrowheads="1"/>
          </p:cNvSpPr>
          <p:nvPr/>
        </p:nvSpPr>
        <p:spPr bwMode="auto">
          <a:xfrm>
            <a:off x="4649788" y="458788"/>
            <a:ext cx="4035425" cy="987425"/>
          </a:xfrm>
          <a:prstGeom prst="rect">
            <a:avLst/>
          </a:prstGeom>
          <a:solidFill>
            <a:srgbClr val="FF0000"/>
          </a:solidFill>
          <a:ln w="12700">
            <a:solidFill>
              <a:schemeClr val="tx1"/>
            </a:solidFill>
            <a:miter lim="800000"/>
            <a:headEnd/>
            <a:tailEnd/>
          </a:ln>
          <a:effectLst/>
        </p:spPr>
        <p:txBody>
          <a:bodyPr wrap="none" lIns="90488" tIns="44450" rIns="90488" bIns="44450" anchor="ctr"/>
          <a:lstStyle/>
          <a:p>
            <a:pPr algn="ctr" eaLnBrk="0" hangingPunct="0"/>
            <a:r>
              <a:rPr lang="en-US" sz="2800" b="1">
                <a:solidFill>
                  <a:schemeClr val="bg1"/>
                </a:solidFill>
                <a:effectLst>
                  <a:outerShdw blurRad="38100" dist="38100" dir="2700000" algn="tl">
                    <a:srgbClr val="000000"/>
                  </a:outerShdw>
                </a:effectLst>
              </a:rPr>
              <a:t>May Create</a:t>
            </a:r>
          </a:p>
          <a:p>
            <a:pPr algn="ctr" eaLnBrk="0" hangingPunct="0"/>
            <a:r>
              <a:rPr lang="en-US" sz="2800" b="1">
                <a:solidFill>
                  <a:schemeClr val="bg1"/>
                </a:solidFill>
                <a:effectLst>
                  <a:outerShdw blurRad="38100" dist="38100" dir="2700000" algn="tl">
                    <a:srgbClr val="000000"/>
                  </a:outerShdw>
                </a:effectLst>
              </a:rPr>
              <a:t>Rigidity</a:t>
            </a:r>
          </a:p>
        </p:txBody>
      </p:sp>
      <p:sp>
        <p:nvSpPr>
          <p:cNvPr id="99333" name="Rectangle 5"/>
          <p:cNvSpPr>
            <a:spLocks noChangeArrowheads="1"/>
          </p:cNvSpPr>
          <p:nvPr/>
        </p:nvSpPr>
        <p:spPr bwMode="auto">
          <a:xfrm>
            <a:off x="4649788" y="2820988"/>
            <a:ext cx="4035425" cy="987425"/>
          </a:xfrm>
          <a:prstGeom prst="rect">
            <a:avLst/>
          </a:prstGeom>
          <a:solidFill>
            <a:srgbClr val="FF0000"/>
          </a:solidFill>
          <a:ln w="12700">
            <a:solidFill>
              <a:schemeClr val="tx1"/>
            </a:solidFill>
            <a:miter lim="800000"/>
            <a:headEnd/>
            <a:tailEnd/>
          </a:ln>
          <a:effectLst/>
        </p:spPr>
        <p:txBody>
          <a:bodyPr wrap="none" lIns="90488" tIns="44450" rIns="90488" bIns="44450" anchor="ctr"/>
          <a:lstStyle/>
          <a:p>
            <a:pPr algn="ctr" eaLnBrk="0" hangingPunct="0"/>
            <a:r>
              <a:rPr lang="en-US" sz="2800" b="1">
                <a:solidFill>
                  <a:schemeClr val="bg1"/>
                </a:solidFill>
                <a:effectLst>
                  <a:outerShdw blurRad="38100" dist="38100" dir="2700000" algn="tl">
                    <a:srgbClr val="000000"/>
                  </a:outerShdw>
                </a:effectLst>
              </a:rPr>
              <a:t>Can’t Replace Intuition</a:t>
            </a:r>
          </a:p>
          <a:p>
            <a:pPr algn="ctr" eaLnBrk="0" hangingPunct="0"/>
            <a:r>
              <a:rPr lang="en-US" sz="2800" b="1">
                <a:solidFill>
                  <a:schemeClr val="bg1"/>
                </a:solidFill>
                <a:effectLst>
                  <a:outerShdw blurRad="38100" dist="38100" dir="2700000" algn="tl">
                    <a:srgbClr val="000000"/>
                  </a:outerShdw>
                </a:effectLst>
              </a:rPr>
              <a:t>and Creativity</a:t>
            </a:r>
          </a:p>
        </p:txBody>
      </p:sp>
      <p:sp>
        <p:nvSpPr>
          <p:cNvPr id="99334" name="Rectangle 6"/>
          <p:cNvSpPr>
            <a:spLocks noChangeArrowheads="1"/>
          </p:cNvSpPr>
          <p:nvPr/>
        </p:nvSpPr>
        <p:spPr bwMode="auto">
          <a:xfrm>
            <a:off x="4649788" y="1639888"/>
            <a:ext cx="4035425" cy="987425"/>
          </a:xfrm>
          <a:prstGeom prst="rect">
            <a:avLst/>
          </a:prstGeom>
          <a:solidFill>
            <a:srgbClr val="FF0000"/>
          </a:solidFill>
          <a:ln w="12700">
            <a:solidFill>
              <a:schemeClr val="tx1"/>
            </a:solidFill>
            <a:miter lim="800000"/>
            <a:headEnd/>
            <a:tailEnd/>
          </a:ln>
          <a:effectLst/>
        </p:spPr>
        <p:txBody>
          <a:bodyPr wrap="none" lIns="90488" tIns="44450" rIns="90488" bIns="44450" anchor="ctr"/>
          <a:lstStyle/>
          <a:p>
            <a:pPr algn="ctr" eaLnBrk="0" hangingPunct="0"/>
            <a:r>
              <a:rPr lang="en-US" sz="2800" b="1">
                <a:solidFill>
                  <a:schemeClr val="bg1"/>
                </a:solidFill>
                <a:effectLst>
                  <a:outerShdw blurRad="38100" dist="38100" dir="2700000" algn="tl">
                    <a:srgbClr val="000000"/>
                  </a:outerShdw>
                </a:effectLst>
              </a:rPr>
              <a:t>Can’t Be Done in a</a:t>
            </a:r>
          </a:p>
          <a:p>
            <a:pPr algn="ctr" eaLnBrk="0" hangingPunct="0"/>
            <a:r>
              <a:rPr lang="en-US" sz="2800" b="1">
                <a:solidFill>
                  <a:schemeClr val="bg1"/>
                </a:solidFill>
                <a:effectLst>
                  <a:outerShdw blurRad="38100" dist="38100" dir="2700000" algn="tl">
                    <a:srgbClr val="000000"/>
                  </a:outerShdw>
                </a:effectLst>
              </a:rPr>
              <a:t>Dynamic Environment</a:t>
            </a:r>
          </a:p>
        </p:txBody>
      </p:sp>
      <p:sp>
        <p:nvSpPr>
          <p:cNvPr id="99335" name="Rectangle 7"/>
          <p:cNvSpPr>
            <a:spLocks noChangeArrowheads="1"/>
          </p:cNvSpPr>
          <p:nvPr/>
        </p:nvSpPr>
        <p:spPr bwMode="auto">
          <a:xfrm>
            <a:off x="4649788" y="4002088"/>
            <a:ext cx="4035425" cy="987425"/>
          </a:xfrm>
          <a:prstGeom prst="rect">
            <a:avLst/>
          </a:prstGeom>
          <a:solidFill>
            <a:srgbClr val="FF0000"/>
          </a:solidFill>
          <a:ln w="12700">
            <a:solidFill>
              <a:schemeClr val="tx1"/>
            </a:solidFill>
            <a:miter lim="800000"/>
            <a:headEnd/>
            <a:tailEnd/>
          </a:ln>
          <a:effectLst/>
        </p:spPr>
        <p:txBody>
          <a:bodyPr wrap="none" lIns="90488" tIns="44450" rIns="90488" bIns="44450" anchor="ctr"/>
          <a:lstStyle/>
          <a:p>
            <a:pPr algn="ctr" eaLnBrk="0" hangingPunct="0"/>
            <a:r>
              <a:rPr lang="en-US" sz="2800" b="1">
                <a:solidFill>
                  <a:schemeClr val="bg1"/>
                </a:solidFill>
                <a:effectLst>
                  <a:outerShdw blurRad="38100" dist="38100" dir="2700000" algn="tl">
                    <a:srgbClr val="000000"/>
                  </a:outerShdw>
                </a:effectLst>
              </a:rPr>
              <a:t>Focus on Today’s </a:t>
            </a:r>
          </a:p>
          <a:p>
            <a:pPr algn="ctr" eaLnBrk="0" hangingPunct="0"/>
            <a:r>
              <a:rPr lang="en-US" sz="2800" b="1">
                <a:solidFill>
                  <a:schemeClr val="bg1"/>
                </a:solidFill>
                <a:effectLst>
                  <a:outerShdw blurRad="38100" dist="38100" dir="2700000" algn="tl">
                    <a:srgbClr val="000000"/>
                  </a:outerShdw>
                </a:effectLst>
              </a:rPr>
              <a:t>Competition</a:t>
            </a:r>
          </a:p>
        </p:txBody>
      </p:sp>
      <p:sp>
        <p:nvSpPr>
          <p:cNvPr id="99336" name="Rectangle 8"/>
          <p:cNvSpPr>
            <a:spLocks noChangeArrowheads="1"/>
          </p:cNvSpPr>
          <p:nvPr/>
        </p:nvSpPr>
        <p:spPr bwMode="auto">
          <a:xfrm>
            <a:off x="4649788" y="5183188"/>
            <a:ext cx="4035425" cy="987425"/>
          </a:xfrm>
          <a:prstGeom prst="rect">
            <a:avLst/>
          </a:prstGeom>
          <a:solidFill>
            <a:srgbClr val="FF0000"/>
          </a:solidFill>
          <a:ln w="12700">
            <a:solidFill>
              <a:schemeClr val="tx1"/>
            </a:solidFill>
            <a:miter lim="800000"/>
            <a:headEnd/>
            <a:tailEnd/>
          </a:ln>
          <a:effectLst/>
        </p:spPr>
        <p:txBody>
          <a:bodyPr wrap="none" lIns="90488" tIns="44450" rIns="90488" bIns="44450" anchor="ctr"/>
          <a:lstStyle/>
          <a:p>
            <a:pPr algn="ctr" eaLnBrk="0" hangingPunct="0"/>
            <a:r>
              <a:rPr lang="en-US" sz="2800" b="1">
                <a:solidFill>
                  <a:schemeClr val="bg1"/>
                </a:solidFill>
                <a:effectLst>
                  <a:outerShdw blurRad="38100" dist="38100" dir="2700000" algn="tl">
                    <a:srgbClr val="000000"/>
                  </a:outerShdw>
                </a:effectLst>
              </a:rPr>
              <a:t>Reinforces </a:t>
            </a:r>
          </a:p>
          <a:p>
            <a:pPr algn="ctr" eaLnBrk="0" hangingPunct="0"/>
            <a:r>
              <a:rPr lang="en-US" sz="2800" b="1">
                <a:solidFill>
                  <a:schemeClr val="bg1"/>
                </a:solidFill>
                <a:effectLst>
                  <a:outerShdw blurRad="38100" dist="38100" dir="2700000" algn="tl">
                    <a:srgbClr val="000000"/>
                  </a:outerShdw>
                </a:effectLst>
              </a:rPr>
              <a:t>Success</a:t>
            </a:r>
          </a:p>
        </p:txBody>
      </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4" name="Text Box 4"/>
          <p:cNvSpPr txBox="1">
            <a:spLocks noChangeArrowheads="1"/>
          </p:cNvSpPr>
          <p:nvPr/>
        </p:nvSpPr>
        <p:spPr bwMode="auto">
          <a:xfrm>
            <a:off x="609600" y="1524000"/>
            <a:ext cx="4114800" cy="530225"/>
          </a:xfrm>
          <a:prstGeom prst="rect">
            <a:avLst/>
          </a:prstGeom>
          <a:noFill/>
          <a:ln w="9525">
            <a:noFill/>
            <a:miter lim="800000"/>
            <a:headEnd/>
            <a:tailEnd/>
          </a:ln>
          <a:effectLst/>
        </p:spPr>
        <p:txBody>
          <a:bodyPr>
            <a:spAutoFit/>
          </a:bodyPr>
          <a:lstStyle/>
          <a:p>
            <a:pPr marL="909638" indent="-342900">
              <a:lnSpc>
                <a:spcPct val="120000"/>
              </a:lnSpc>
              <a:buFontTx/>
              <a:buAutoNum type="arabicPeriod"/>
            </a:pPr>
            <a:r>
              <a:rPr lang="en-US" sz="2400">
                <a:latin typeface="Book Antiqua" pitchFamily="18" charset="0"/>
              </a:rPr>
              <a:t>Missions or purposes,</a:t>
            </a:r>
          </a:p>
        </p:txBody>
      </p:sp>
      <p:sp>
        <p:nvSpPr>
          <p:cNvPr id="76805" name="Text Box 5"/>
          <p:cNvSpPr txBox="1">
            <a:spLocks noChangeArrowheads="1"/>
          </p:cNvSpPr>
          <p:nvPr/>
        </p:nvSpPr>
        <p:spPr bwMode="auto">
          <a:xfrm>
            <a:off x="533400" y="304800"/>
            <a:ext cx="3962400" cy="1066800"/>
          </a:xfrm>
          <a:prstGeom prst="rect">
            <a:avLst/>
          </a:prstGeom>
          <a:noFill/>
          <a:ln w="9525">
            <a:noFill/>
            <a:miter lim="800000"/>
            <a:headEnd/>
            <a:tailEnd/>
          </a:ln>
          <a:effectLst/>
        </p:spPr>
        <p:txBody>
          <a:bodyPr>
            <a:spAutoFit/>
          </a:bodyPr>
          <a:lstStyle/>
          <a:p>
            <a:pPr algn="just">
              <a:spcBef>
                <a:spcPct val="50000"/>
              </a:spcBef>
            </a:pPr>
            <a:r>
              <a:rPr lang="en-US" sz="2800" b="1" u="sng">
                <a:solidFill>
                  <a:srgbClr val="0000FF"/>
                </a:solidFill>
                <a:latin typeface="Book Antiqua" pitchFamily="18" charset="0"/>
              </a:rPr>
              <a:t>Types of Plans :</a:t>
            </a:r>
          </a:p>
          <a:p>
            <a:pPr algn="just">
              <a:spcBef>
                <a:spcPct val="50000"/>
              </a:spcBef>
            </a:pPr>
            <a:r>
              <a:rPr lang="en-US" sz="2400">
                <a:latin typeface="Book Antiqua" pitchFamily="18" charset="0"/>
              </a:rPr>
              <a:t>Plans can be classified as</a:t>
            </a:r>
          </a:p>
        </p:txBody>
      </p:sp>
      <p:sp>
        <p:nvSpPr>
          <p:cNvPr id="76806" name="Text Box 6"/>
          <p:cNvSpPr txBox="1">
            <a:spLocks noChangeArrowheads="1"/>
          </p:cNvSpPr>
          <p:nvPr/>
        </p:nvSpPr>
        <p:spPr bwMode="auto">
          <a:xfrm>
            <a:off x="609600" y="2136775"/>
            <a:ext cx="4114800" cy="530225"/>
          </a:xfrm>
          <a:prstGeom prst="rect">
            <a:avLst/>
          </a:prstGeom>
          <a:noFill/>
          <a:ln w="9525">
            <a:noFill/>
            <a:miter lim="800000"/>
            <a:headEnd/>
            <a:tailEnd/>
          </a:ln>
          <a:effectLst/>
        </p:spPr>
        <p:txBody>
          <a:bodyPr>
            <a:spAutoFit/>
          </a:bodyPr>
          <a:lstStyle/>
          <a:p>
            <a:pPr marL="909638" indent="-342900">
              <a:lnSpc>
                <a:spcPct val="120000"/>
              </a:lnSpc>
              <a:buFontTx/>
              <a:buAutoNum type="arabicPeriod" startAt="2"/>
            </a:pPr>
            <a:r>
              <a:rPr lang="en-US" sz="2400">
                <a:latin typeface="Book Antiqua" pitchFamily="18" charset="0"/>
              </a:rPr>
              <a:t>Objectives or goals,</a:t>
            </a:r>
          </a:p>
        </p:txBody>
      </p:sp>
      <p:sp>
        <p:nvSpPr>
          <p:cNvPr id="76807" name="Text Box 7"/>
          <p:cNvSpPr txBox="1">
            <a:spLocks noChangeArrowheads="1"/>
          </p:cNvSpPr>
          <p:nvPr/>
        </p:nvSpPr>
        <p:spPr bwMode="auto">
          <a:xfrm>
            <a:off x="609600" y="2667000"/>
            <a:ext cx="4114800" cy="530225"/>
          </a:xfrm>
          <a:prstGeom prst="rect">
            <a:avLst/>
          </a:prstGeom>
          <a:noFill/>
          <a:ln w="9525">
            <a:noFill/>
            <a:miter lim="800000"/>
            <a:headEnd/>
            <a:tailEnd/>
          </a:ln>
          <a:effectLst/>
        </p:spPr>
        <p:txBody>
          <a:bodyPr>
            <a:spAutoFit/>
          </a:bodyPr>
          <a:lstStyle/>
          <a:p>
            <a:pPr marL="909638" indent="-342900">
              <a:lnSpc>
                <a:spcPct val="120000"/>
              </a:lnSpc>
              <a:buFontTx/>
              <a:buAutoNum type="arabicPeriod" startAt="3"/>
            </a:pPr>
            <a:r>
              <a:rPr lang="en-US" sz="2400">
                <a:latin typeface="Book Antiqua" pitchFamily="18" charset="0"/>
              </a:rPr>
              <a:t>Strategies,</a:t>
            </a:r>
          </a:p>
        </p:txBody>
      </p:sp>
      <p:sp>
        <p:nvSpPr>
          <p:cNvPr id="76808" name="Text Box 8"/>
          <p:cNvSpPr txBox="1">
            <a:spLocks noChangeArrowheads="1"/>
          </p:cNvSpPr>
          <p:nvPr/>
        </p:nvSpPr>
        <p:spPr bwMode="auto">
          <a:xfrm>
            <a:off x="609600" y="3200400"/>
            <a:ext cx="4114800" cy="530225"/>
          </a:xfrm>
          <a:prstGeom prst="rect">
            <a:avLst/>
          </a:prstGeom>
          <a:noFill/>
          <a:ln w="9525">
            <a:noFill/>
            <a:miter lim="800000"/>
            <a:headEnd/>
            <a:tailEnd/>
          </a:ln>
          <a:effectLst/>
        </p:spPr>
        <p:txBody>
          <a:bodyPr>
            <a:spAutoFit/>
          </a:bodyPr>
          <a:lstStyle/>
          <a:p>
            <a:pPr marL="909638" indent="-342900">
              <a:lnSpc>
                <a:spcPct val="120000"/>
              </a:lnSpc>
              <a:buFontTx/>
              <a:buAutoNum type="arabicPeriod" startAt="4"/>
            </a:pPr>
            <a:r>
              <a:rPr lang="en-US" sz="2400">
                <a:latin typeface="Book Antiqua" pitchFamily="18" charset="0"/>
              </a:rPr>
              <a:t>Policies,</a:t>
            </a:r>
          </a:p>
        </p:txBody>
      </p:sp>
      <p:sp>
        <p:nvSpPr>
          <p:cNvPr id="76810" name="Text Box 10"/>
          <p:cNvSpPr txBox="1">
            <a:spLocks noChangeArrowheads="1"/>
          </p:cNvSpPr>
          <p:nvPr/>
        </p:nvSpPr>
        <p:spPr bwMode="auto">
          <a:xfrm>
            <a:off x="609600" y="3736975"/>
            <a:ext cx="4114800" cy="530225"/>
          </a:xfrm>
          <a:prstGeom prst="rect">
            <a:avLst/>
          </a:prstGeom>
          <a:noFill/>
          <a:ln w="9525">
            <a:noFill/>
            <a:miter lim="800000"/>
            <a:headEnd/>
            <a:tailEnd/>
          </a:ln>
          <a:effectLst/>
        </p:spPr>
        <p:txBody>
          <a:bodyPr>
            <a:spAutoFit/>
          </a:bodyPr>
          <a:lstStyle/>
          <a:p>
            <a:pPr marL="909638" indent="-342900">
              <a:lnSpc>
                <a:spcPct val="120000"/>
              </a:lnSpc>
              <a:buFontTx/>
              <a:buAutoNum type="arabicPeriod" startAt="5"/>
            </a:pPr>
            <a:r>
              <a:rPr lang="en-US" sz="2400">
                <a:latin typeface="Book Antiqua" pitchFamily="18" charset="0"/>
              </a:rPr>
              <a:t>Procedures,</a:t>
            </a:r>
          </a:p>
        </p:txBody>
      </p:sp>
      <p:sp>
        <p:nvSpPr>
          <p:cNvPr id="76811" name="Text Box 11"/>
          <p:cNvSpPr txBox="1">
            <a:spLocks noChangeArrowheads="1"/>
          </p:cNvSpPr>
          <p:nvPr/>
        </p:nvSpPr>
        <p:spPr bwMode="auto">
          <a:xfrm>
            <a:off x="609600" y="4270375"/>
            <a:ext cx="4114800" cy="530225"/>
          </a:xfrm>
          <a:prstGeom prst="rect">
            <a:avLst/>
          </a:prstGeom>
          <a:noFill/>
          <a:ln w="9525">
            <a:noFill/>
            <a:miter lim="800000"/>
            <a:headEnd/>
            <a:tailEnd/>
          </a:ln>
          <a:effectLst/>
        </p:spPr>
        <p:txBody>
          <a:bodyPr>
            <a:spAutoFit/>
          </a:bodyPr>
          <a:lstStyle/>
          <a:p>
            <a:pPr marL="909638" indent="-342900">
              <a:lnSpc>
                <a:spcPct val="120000"/>
              </a:lnSpc>
              <a:buFontTx/>
              <a:buAutoNum type="arabicPeriod" startAt="6"/>
            </a:pPr>
            <a:r>
              <a:rPr lang="en-US" sz="2400">
                <a:latin typeface="Book Antiqua" pitchFamily="18" charset="0"/>
              </a:rPr>
              <a:t>Rules,</a:t>
            </a:r>
          </a:p>
        </p:txBody>
      </p:sp>
      <p:sp>
        <p:nvSpPr>
          <p:cNvPr id="76812" name="Text Box 12"/>
          <p:cNvSpPr txBox="1">
            <a:spLocks noChangeArrowheads="1"/>
          </p:cNvSpPr>
          <p:nvPr/>
        </p:nvSpPr>
        <p:spPr bwMode="auto">
          <a:xfrm>
            <a:off x="609600" y="4803775"/>
            <a:ext cx="4114800" cy="530225"/>
          </a:xfrm>
          <a:prstGeom prst="rect">
            <a:avLst/>
          </a:prstGeom>
          <a:noFill/>
          <a:ln w="9525">
            <a:noFill/>
            <a:miter lim="800000"/>
            <a:headEnd/>
            <a:tailEnd/>
          </a:ln>
          <a:effectLst/>
        </p:spPr>
        <p:txBody>
          <a:bodyPr>
            <a:spAutoFit/>
          </a:bodyPr>
          <a:lstStyle/>
          <a:p>
            <a:pPr marL="909638" indent="-342900">
              <a:lnSpc>
                <a:spcPct val="120000"/>
              </a:lnSpc>
              <a:buFontTx/>
              <a:buAutoNum type="arabicPeriod" startAt="7"/>
            </a:pPr>
            <a:r>
              <a:rPr lang="en-US" sz="2400">
                <a:latin typeface="Book Antiqua" pitchFamily="18" charset="0"/>
              </a:rPr>
              <a:t>Programs, and</a:t>
            </a:r>
          </a:p>
        </p:txBody>
      </p:sp>
      <p:sp>
        <p:nvSpPr>
          <p:cNvPr id="76813" name="Text Box 13"/>
          <p:cNvSpPr txBox="1">
            <a:spLocks noChangeArrowheads="1"/>
          </p:cNvSpPr>
          <p:nvPr/>
        </p:nvSpPr>
        <p:spPr bwMode="auto">
          <a:xfrm>
            <a:off x="609600" y="5337175"/>
            <a:ext cx="4114800" cy="530225"/>
          </a:xfrm>
          <a:prstGeom prst="rect">
            <a:avLst/>
          </a:prstGeom>
          <a:noFill/>
          <a:ln w="9525">
            <a:noFill/>
            <a:miter lim="800000"/>
            <a:headEnd/>
            <a:tailEnd/>
          </a:ln>
          <a:effectLst/>
        </p:spPr>
        <p:txBody>
          <a:bodyPr>
            <a:spAutoFit/>
          </a:bodyPr>
          <a:lstStyle/>
          <a:p>
            <a:pPr marL="909638" indent="-342900">
              <a:lnSpc>
                <a:spcPct val="120000"/>
              </a:lnSpc>
              <a:buFontTx/>
              <a:buAutoNum type="arabicPeriod" startAt="8"/>
            </a:pPr>
            <a:r>
              <a:rPr lang="en-US" sz="2400">
                <a:latin typeface="Book Antiqua" pitchFamily="18" charset="0"/>
              </a:rPr>
              <a:t>Budgets.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6804"/>
                                        </p:tgtEl>
                                        <p:attrNameLst>
                                          <p:attrName>style.visibility</p:attrName>
                                        </p:attrNameLst>
                                      </p:cBhvr>
                                      <p:to>
                                        <p:strVal val="visible"/>
                                      </p:to>
                                    </p:set>
                                    <p:anim calcmode="lin" valueType="num">
                                      <p:cBhvr additive="base">
                                        <p:cTn id="7" dur="500" fill="hold"/>
                                        <p:tgtEl>
                                          <p:spTgt spid="76804"/>
                                        </p:tgtEl>
                                        <p:attrNameLst>
                                          <p:attrName>ppt_x</p:attrName>
                                        </p:attrNameLst>
                                      </p:cBhvr>
                                      <p:tavLst>
                                        <p:tav tm="0">
                                          <p:val>
                                            <p:strVal val="0-#ppt_w/2"/>
                                          </p:val>
                                        </p:tav>
                                        <p:tav tm="100000">
                                          <p:val>
                                            <p:strVal val="#ppt_x"/>
                                          </p:val>
                                        </p:tav>
                                      </p:tavLst>
                                    </p:anim>
                                    <p:anim calcmode="lin" valueType="num">
                                      <p:cBhvr additive="base">
                                        <p:cTn id="8" dur="500" fill="hold"/>
                                        <p:tgtEl>
                                          <p:spTgt spid="7680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6806"/>
                                        </p:tgtEl>
                                        <p:attrNameLst>
                                          <p:attrName>style.visibility</p:attrName>
                                        </p:attrNameLst>
                                      </p:cBhvr>
                                      <p:to>
                                        <p:strVal val="visible"/>
                                      </p:to>
                                    </p:set>
                                    <p:anim calcmode="lin" valueType="num">
                                      <p:cBhvr additive="base">
                                        <p:cTn id="13" dur="500" fill="hold"/>
                                        <p:tgtEl>
                                          <p:spTgt spid="76806"/>
                                        </p:tgtEl>
                                        <p:attrNameLst>
                                          <p:attrName>ppt_x</p:attrName>
                                        </p:attrNameLst>
                                      </p:cBhvr>
                                      <p:tavLst>
                                        <p:tav tm="0">
                                          <p:val>
                                            <p:strVal val="0-#ppt_w/2"/>
                                          </p:val>
                                        </p:tav>
                                        <p:tav tm="100000">
                                          <p:val>
                                            <p:strVal val="#ppt_x"/>
                                          </p:val>
                                        </p:tav>
                                      </p:tavLst>
                                    </p:anim>
                                    <p:anim calcmode="lin" valueType="num">
                                      <p:cBhvr additive="base">
                                        <p:cTn id="14" dur="500" fill="hold"/>
                                        <p:tgtEl>
                                          <p:spTgt spid="76806"/>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76807"/>
                                        </p:tgtEl>
                                        <p:attrNameLst>
                                          <p:attrName>style.visibility</p:attrName>
                                        </p:attrNameLst>
                                      </p:cBhvr>
                                      <p:to>
                                        <p:strVal val="visible"/>
                                      </p:to>
                                    </p:set>
                                    <p:anim calcmode="lin" valueType="num">
                                      <p:cBhvr additive="base">
                                        <p:cTn id="19" dur="500" fill="hold"/>
                                        <p:tgtEl>
                                          <p:spTgt spid="76807"/>
                                        </p:tgtEl>
                                        <p:attrNameLst>
                                          <p:attrName>ppt_x</p:attrName>
                                        </p:attrNameLst>
                                      </p:cBhvr>
                                      <p:tavLst>
                                        <p:tav tm="0">
                                          <p:val>
                                            <p:strVal val="0-#ppt_w/2"/>
                                          </p:val>
                                        </p:tav>
                                        <p:tav tm="100000">
                                          <p:val>
                                            <p:strVal val="#ppt_x"/>
                                          </p:val>
                                        </p:tav>
                                      </p:tavLst>
                                    </p:anim>
                                    <p:anim calcmode="lin" valueType="num">
                                      <p:cBhvr additive="base">
                                        <p:cTn id="20" dur="500" fill="hold"/>
                                        <p:tgtEl>
                                          <p:spTgt spid="7680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76808"/>
                                        </p:tgtEl>
                                        <p:attrNameLst>
                                          <p:attrName>style.visibility</p:attrName>
                                        </p:attrNameLst>
                                      </p:cBhvr>
                                      <p:to>
                                        <p:strVal val="visible"/>
                                      </p:to>
                                    </p:set>
                                    <p:anim calcmode="lin" valueType="num">
                                      <p:cBhvr additive="base">
                                        <p:cTn id="25" dur="500" fill="hold"/>
                                        <p:tgtEl>
                                          <p:spTgt spid="76808"/>
                                        </p:tgtEl>
                                        <p:attrNameLst>
                                          <p:attrName>ppt_x</p:attrName>
                                        </p:attrNameLst>
                                      </p:cBhvr>
                                      <p:tavLst>
                                        <p:tav tm="0">
                                          <p:val>
                                            <p:strVal val="0-#ppt_w/2"/>
                                          </p:val>
                                        </p:tav>
                                        <p:tav tm="100000">
                                          <p:val>
                                            <p:strVal val="#ppt_x"/>
                                          </p:val>
                                        </p:tav>
                                      </p:tavLst>
                                    </p:anim>
                                    <p:anim calcmode="lin" valueType="num">
                                      <p:cBhvr additive="base">
                                        <p:cTn id="26" dur="500" fill="hold"/>
                                        <p:tgtEl>
                                          <p:spTgt spid="76808"/>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76810"/>
                                        </p:tgtEl>
                                        <p:attrNameLst>
                                          <p:attrName>style.visibility</p:attrName>
                                        </p:attrNameLst>
                                      </p:cBhvr>
                                      <p:to>
                                        <p:strVal val="visible"/>
                                      </p:to>
                                    </p:set>
                                    <p:anim calcmode="lin" valueType="num">
                                      <p:cBhvr additive="base">
                                        <p:cTn id="31" dur="500" fill="hold"/>
                                        <p:tgtEl>
                                          <p:spTgt spid="76810"/>
                                        </p:tgtEl>
                                        <p:attrNameLst>
                                          <p:attrName>ppt_x</p:attrName>
                                        </p:attrNameLst>
                                      </p:cBhvr>
                                      <p:tavLst>
                                        <p:tav tm="0">
                                          <p:val>
                                            <p:strVal val="0-#ppt_w/2"/>
                                          </p:val>
                                        </p:tav>
                                        <p:tav tm="100000">
                                          <p:val>
                                            <p:strVal val="#ppt_x"/>
                                          </p:val>
                                        </p:tav>
                                      </p:tavLst>
                                    </p:anim>
                                    <p:anim calcmode="lin" valueType="num">
                                      <p:cBhvr additive="base">
                                        <p:cTn id="32" dur="500" fill="hold"/>
                                        <p:tgtEl>
                                          <p:spTgt spid="76810"/>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76811"/>
                                        </p:tgtEl>
                                        <p:attrNameLst>
                                          <p:attrName>style.visibility</p:attrName>
                                        </p:attrNameLst>
                                      </p:cBhvr>
                                      <p:to>
                                        <p:strVal val="visible"/>
                                      </p:to>
                                    </p:set>
                                    <p:anim calcmode="lin" valueType="num">
                                      <p:cBhvr additive="base">
                                        <p:cTn id="37" dur="500" fill="hold"/>
                                        <p:tgtEl>
                                          <p:spTgt spid="76811"/>
                                        </p:tgtEl>
                                        <p:attrNameLst>
                                          <p:attrName>ppt_x</p:attrName>
                                        </p:attrNameLst>
                                      </p:cBhvr>
                                      <p:tavLst>
                                        <p:tav tm="0">
                                          <p:val>
                                            <p:strVal val="0-#ppt_w/2"/>
                                          </p:val>
                                        </p:tav>
                                        <p:tav tm="100000">
                                          <p:val>
                                            <p:strVal val="#ppt_x"/>
                                          </p:val>
                                        </p:tav>
                                      </p:tavLst>
                                    </p:anim>
                                    <p:anim calcmode="lin" valueType="num">
                                      <p:cBhvr additive="base">
                                        <p:cTn id="38" dur="500" fill="hold"/>
                                        <p:tgtEl>
                                          <p:spTgt spid="76811"/>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76812"/>
                                        </p:tgtEl>
                                        <p:attrNameLst>
                                          <p:attrName>style.visibility</p:attrName>
                                        </p:attrNameLst>
                                      </p:cBhvr>
                                      <p:to>
                                        <p:strVal val="visible"/>
                                      </p:to>
                                    </p:set>
                                    <p:anim calcmode="lin" valueType="num">
                                      <p:cBhvr additive="base">
                                        <p:cTn id="43" dur="500" fill="hold"/>
                                        <p:tgtEl>
                                          <p:spTgt spid="76812"/>
                                        </p:tgtEl>
                                        <p:attrNameLst>
                                          <p:attrName>ppt_x</p:attrName>
                                        </p:attrNameLst>
                                      </p:cBhvr>
                                      <p:tavLst>
                                        <p:tav tm="0">
                                          <p:val>
                                            <p:strVal val="0-#ppt_w/2"/>
                                          </p:val>
                                        </p:tav>
                                        <p:tav tm="100000">
                                          <p:val>
                                            <p:strVal val="#ppt_x"/>
                                          </p:val>
                                        </p:tav>
                                      </p:tavLst>
                                    </p:anim>
                                    <p:anim calcmode="lin" valueType="num">
                                      <p:cBhvr additive="base">
                                        <p:cTn id="44" dur="500" fill="hold"/>
                                        <p:tgtEl>
                                          <p:spTgt spid="76812"/>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76813"/>
                                        </p:tgtEl>
                                        <p:attrNameLst>
                                          <p:attrName>style.visibility</p:attrName>
                                        </p:attrNameLst>
                                      </p:cBhvr>
                                      <p:to>
                                        <p:strVal val="visible"/>
                                      </p:to>
                                    </p:set>
                                    <p:anim calcmode="lin" valueType="num">
                                      <p:cBhvr additive="base">
                                        <p:cTn id="49" dur="500" fill="hold"/>
                                        <p:tgtEl>
                                          <p:spTgt spid="76813"/>
                                        </p:tgtEl>
                                        <p:attrNameLst>
                                          <p:attrName>ppt_x</p:attrName>
                                        </p:attrNameLst>
                                      </p:cBhvr>
                                      <p:tavLst>
                                        <p:tav tm="0">
                                          <p:val>
                                            <p:strVal val="0-#ppt_w/2"/>
                                          </p:val>
                                        </p:tav>
                                        <p:tav tm="100000">
                                          <p:val>
                                            <p:strVal val="#ppt_x"/>
                                          </p:val>
                                        </p:tav>
                                      </p:tavLst>
                                    </p:anim>
                                    <p:anim calcmode="lin" valueType="num">
                                      <p:cBhvr additive="base">
                                        <p:cTn id="50" dur="500" fill="hold"/>
                                        <p:tgtEl>
                                          <p:spTgt spid="768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804" grpId="0"/>
      <p:bldP spid="76806" grpId="0"/>
      <p:bldP spid="76807" grpId="0"/>
      <p:bldP spid="76808" grpId="0"/>
      <p:bldP spid="76810" grpId="0"/>
      <p:bldP spid="76811" grpId="0"/>
      <p:bldP spid="76812" grpId="0"/>
      <p:bldP spid="768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Text Box 3"/>
          <p:cNvSpPr txBox="1">
            <a:spLocks noChangeArrowheads="1"/>
          </p:cNvSpPr>
          <p:nvPr/>
        </p:nvSpPr>
        <p:spPr bwMode="auto">
          <a:xfrm>
            <a:off x="381000" y="152400"/>
            <a:ext cx="8458200" cy="6247864"/>
          </a:xfrm>
          <a:prstGeom prst="rect">
            <a:avLst/>
          </a:prstGeom>
          <a:noFill/>
          <a:ln w="9525">
            <a:noFill/>
            <a:miter lim="800000"/>
            <a:headEnd/>
            <a:tailEnd/>
          </a:ln>
          <a:effectLst/>
        </p:spPr>
        <p:txBody>
          <a:bodyPr>
            <a:spAutoFit/>
          </a:bodyPr>
          <a:lstStyle/>
          <a:p>
            <a:pPr algn="just">
              <a:spcBef>
                <a:spcPct val="50000"/>
              </a:spcBef>
            </a:pPr>
            <a:r>
              <a:rPr lang="en-US" sz="2800" b="1" u="sng" dirty="0">
                <a:solidFill>
                  <a:srgbClr val="0000FF"/>
                </a:solidFill>
                <a:latin typeface="Book Antiqua" pitchFamily="18" charset="0"/>
              </a:rPr>
              <a:t>Mission or purpose :</a:t>
            </a:r>
          </a:p>
          <a:p>
            <a:pPr algn="just">
              <a:spcBef>
                <a:spcPct val="50000"/>
              </a:spcBef>
            </a:pPr>
            <a:r>
              <a:rPr lang="en-US" sz="2400" dirty="0">
                <a:latin typeface="Book Antiqua" pitchFamily="18" charset="0"/>
              </a:rPr>
              <a:t>The basic purpose or function or tasks of an enterprise or agency or any part of it. </a:t>
            </a:r>
            <a:r>
              <a:rPr lang="en-US" sz="2400" dirty="0">
                <a:solidFill>
                  <a:srgbClr val="0000FF"/>
                </a:solidFill>
                <a:latin typeface="Book Antiqua" pitchFamily="18" charset="0"/>
              </a:rPr>
              <a:t> </a:t>
            </a:r>
            <a:endParaRPr lang="en-US" sz="2400" dirty="0" smtClean="0">
              <a:solidFill>
                <a:srgbClr val="0000FF"/>
              </a:solidFill>
              <a:latin typeface="Book Antiqua" pitchFamily="18" charset="0"/>
            </a:endParaRPr>
          </a:p>
          <a:p>
            <a:pPr algn="just">
              <a:spcBef>
                <a:spcPct val="50000"/>
              </a:spcBef>
            </a:pPr>
            <a:r>
              <a:rPr lang="en-US" sz="2400" dirty="0" smtClean="0">
                <a:latin typeface="Book Antiqua" pitchFamily="18" charset="0"/>
              </a:rPr>
              <a:t>Purpose of planning are listed below:</a:t>
            </a:r>
          </a:p>
          <a:p>
            <a:pPr marL="514350" indent="-514350" algn="just">
              <a:spcBef>
                <a:spcPct val="50000"/>
              </a:spcBef>
              <a:buFont typeface="+mj-lt"/>
              <a:buAutoNum type="romanLcPeriod"/>
            </a:pPr>
            <a:r>
              <a:rPr lang="en-US" sz="2400" dirty="0" smtClean="0">
                <a:latin typeface="Book Antiqua" pitchFamily="18" charset="0"/>
              </a:rPr>
              <a:t>To select alternatives to achieve objectives efficiently</a:t>
            </a:r>
          </a:p>
          <a:p>
            <a:pPr marL="514350" indent="-514350" algn="just">
              <a:spcBef>
                <a:spcPct val="50000"/>
              </a:spcBef>
              <a:buFont typeface="+mj-lt"/>
              <a:buAutoNum type="romanLcPeriod"/>
            </a:pPr>
            <a:r>
              <a:rPr lang="en-US" sz="2400" dirty="0" smtClean="0">
                <a:latin typeface="Book Antiqua" pitchFamily="18" charset="0"/>
              </a:rPr>
              <a:t>Direct all functions of managements</a:t>
            </a:r>
          </a:p>
          <a:p>
            <a:pPr marL="514350" indent="-514350" algn="just">
              <a:spcBef>
                <a:spcPct val="50000"/>
              </a:spcBef>
              <a:buFont typeface="+mj-lt"/>
              <a:buAutoNum type="romanLcPeriod"/>
            </a:pPr>
            <a:r>
              <a:rPr lang="en-US" sz="2400" dirty="0" smtClean="0">
                <a:latin typeface="Book Antiqua" pitchFamily="18" charset="0"/>
              </a:rPr>
              <a:t>To  set up goals within environment</a:t>
            </a:r>
          </a:p>
          <a:p>
            <a:pPr marL="514350" indent="-514350" algn="just">
              <a:spcBef>
                <a:spcPct val="50000"/>
              </a:spcBef>
              <a:buFont typeface="+mj-lt"/>
              <a:buAutoNum type="romanLcPeriod"/>
            </a:pPr>
            <a:r>
              <a:rPr lang="en-US" sz="2400" dirty="0" smtClean="0">
                <a:latin typeface="Book Antiqua" pitchFamily="18" charset="0"/>
              </a:rPr>
              <a:t>To helped planned goals to break-up into more easier subparts.</a:t>
            </a:r>
          </a:p>
          <a:p>
            <a:pPr marL="514350" indent="-514350" algn="just">
              <a:spcBef>
                <a:spcPct val="50000"/>
              </a:spcBef>
              <a:buFont typeface="+mj-lt"/>
              <a:buAutoNum type="romanLcPeriod"/>
            </a:pPr>
            <a:r>
              <a:rPr lang="en-US" sz="2400" dirty="0" smtClean="0">
                <a:latin typeface="Book Antiqua" pitchFamily="18" charset="0"/>
              </a:rPr>
              <a:t>To form basic budget.</a:t>
            </a:r>
          </a:p>
          <a:p>
            <a:pPr marL="514350" indent="-514350" algn="just">
              <a:spcBef>
                <a:spcPct val="50000"/>
              </a:spcBef>
              <a:buFont typeface="+mj-lt"/>
              <a:buAutoNum type="romanLcPeriod"/>
            </a:pPr>
            <a:r>
              <a:rPr lang="en-US" sz="2400" dirty="0" smtClean="0">
                <a:latin typeface="Book Antiqua" pitchFamily="18" charset="0"/>
              </a:rPr>
              <a:t>To forecast the future to avoid uncertainty and change.</a:t>
            </a:r>
          </a:p>
          <a:p>
            <a:pPr marL="514350" indent="-514350" algn="just">
              <a:spcBef>
                <a:spcPct val="50000"/>
              </a:spcBef>
              <a:buFont typeface="+mj-lt"/>
              <a:buAutoNum type="romanLcPeriod"/>
            </a:pPr>
            <a:r>
              <a:rPr lang="en-US" sz="2400" dirty="0" smtClean="0">
                <a:latin typeface="Book Antiqua" pitchFamily="18" charset="0"/>
              </a:rPr>
              <a:t>To provide efficient control</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5779"/>
                                        </p:tgtEl>
                                        <p:attrNameLst>
                                          <p:attrName>style.visibility</p:attrName>
                                        </p:attrNameLst>
                                      </p:cBhvr>
                                      <p:to>
                                        <p:strVal val="visible"/>
                                      </p:to>
                                    </p:set>
                                    <p:animEffect transition="in" filter="fade">
                                      <p:cBhvr>
                                        <p:cTn id="7" dur="500"/>
                                        <p:tgtEl>
                                          <p:spTgt spid="757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77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81" name="Text Box 5"/>
          <p:cNvSpPr txBox="1">
            <a:spLocks noChangeArrowheads="1"/>
          </p:cNvSpPr>
          <p:nvPr/>
        </p:nvSpPr>
        <p:spPr bwMode="auto">
          <a:xfrm>
            <a:off x="457200" y="762000"/>
            <a:ext cx="8458200" cy="4770537"/>
          </a:xfrm>
          <a:prstGeom prst="rect">
            <a:avLst/>
          </a:prstGeom>
          <a:noFill/>
          <a:ln w="9525">
            <a:noFill/>
            <a:miter lim="800000"/>
            <a:headEnd/>
            <a:tailEnd/>
          </a:ln>
          <a:effectLst/>
        </p:spPr>
        <p:txBody>
          <a:bodyPr>
            <a:spAutoFit/>
          </a:bodyPr>
          <a:lstStyle/>
          <a:p>
            <a:pPr algn="just">
              <a:spcBef>
                <a:spcPct val="50000"/>
              </a:spcBef>
            </a:pPr>
            <a:r>
              <a:rPr lang="en-US" sz="2800" b="1" u="sng" dirty="0">
                <a:solidFill>
                  <a:srgbClr val="0000FF"/>
                </a:solidFill>
                <a:latin typeface="Book Antiqua" pitchFamily="18" charset="0"/>
              </a:rPr>
              <a:t>Objectives or Goals :</a:t>
            </a:r>
          </a:p>
          <a:p>
            <a:pPr algn="just">
              <a:spcBef>
                <a:spcPct val="50000"/>
              </a:spcBef>
            </a:pPr>
            <a:r>
              <a:rPr lang="en-US" sz="2400" dirty="0">
                <a:latin typeface="Book Antiqua" pitchFamily="18" charset="0"/>
              </a:rPr>
              <a:t>The ends toward which activity is aimed</a:t>
            </a:r>
            <a:r>
              <a:rPr lang="en-US" sz="2400" dirty="0" smtClean="0">
                <a:latin typeface="Book Antiqua" pitchFamily="18" charset="0"/>
              </a:rPr>
              <a:t>.</a:t>
            </a:r>
          </a:p>
          <a:p>
            <a:pPr algn="just">
              <a:spcBef>
                <a:spcPct val="50000"/>
              </a:spcBef>
            </a:pPr>
            <a:r>
              <a:rPr lang="en-US" sz="2400" dirty="0" smtClean="0">
                <a:latin typeface="Book Antiqua" pitchFamily="18" charset="0"/>
              </a:rPr>
              <a:t>The following are some of the requirements of a good objectives:</a:t>
            </a:r>
          </a:p>
          <a:p>
            <a:pPr marL="514350" indent="-514350" algn="just">
              <a:spcBef>
                <a:spcPct val="50000"/>
              </a:spcBef>
              <a:buFont typeface="+mj-lt"/>
              <a:buAutoNum type="romanLcPeriod"/>
            </a:pPr>
            <a:r>
              <a:rPr lang="en-US" sz="2400" dirty="0" smtClean="0">
                <a:latin typeface="Book Antiqua" pitchFamily="18" charset="0"/>
              </a:rPr>
              <a:t>Objectives must be clear and must be acceptable.</a:t>
            </a:r>
          </a:p>
          <a:p>
            <a:pPr marL="514350" indent="-514350" algn="just">
              <a:spcBef>
                <a:spcPct val="50000"/>
              </a:spcBef>
              <a:buFont typeface="+mj-lt"/>
              <a:buAutoNum type="romanLcPeriod"/>
            </a:pPr>
            <a:r>
              <a:rPr lang="en-US" sz="2400" dirty="0" smtClean="0">
                <a:latin typeface="Book Antiqua" pitchFamily="18" charset="0"/>
              </a:rPr>
              <a:t>The objective must support on another.</a:t>
            </a:r>
          </a:p>
          <a:p>
            <a:pPr marL="514350" indent="-514350" algn="just">
              <a:spcBef>
                <a:spcPct val="50000"/>
              </a:spcBef>
              <a:buFont typeface="+mj-lt"/>
              <a:buAutoNum type="romanLcPeriod"/>
            </a:pPr>
            <a:r>
              <a:rPr lang="en-US" sz="2400" dirty="0" smtClean="0">
                <a:latin typeface="Book Antiqua" pitchFamily="18" charset="0"/>
              </a:rPr>
              <a:t>The objective must</a:t>
            </a:r>
            <a:r>
              <a:rPr lang="en-US" sz="2400" dirty="0">
                <a:latin typeface="Book Antiqua" pitchFamily="18" charset="0"/>
              </a:rPr>
              <a:t> </a:t>
            </a:r>
            <a:r>
              <a:rPr lang="en-US" sz="2400" dirty="0" smtClean="0">
                <a:latin typeface="Book Antiqua" pitchFamily="18" charset="0"/>
              </a:rPr>
              <a:t>be precise.</a:t>
            </a:r>
          </a:p>
          <a:p>
            <a:pPr marL="514350" indent="-514350" algn="just">
              <a:spcBef>
                <a:spcPct val="50000"/>
              </a:spcBef>
              <a:buFont typeface="+mj-lt"/>
              <a:buAutoNum type="romanLcPeriod"/>
            </a:pPr>
            <a:r>
              <a:rPr lang="en-US" sz="2400" dirty="0" smtClean="0">
                <a:latin typeface="Book Antiqua" pitchFamily="18" charset="0"/>
              </a:rPr>
              <a:t>The objective must be measurable</a:t>
            </a:r>
          </a:p>
          <a:p>
            <a:pPr marL="514350" indent="-514350" algn="just">
              <a:spcBef>
                <a:spcPct val="50000"/>
              </a:spcBef>
              <a:buFont typeface="+mj-lt"/>
              <a:buAutoNum type="romanLcPeriod"/>
            </a:pPr>
            <a:r>
              <a:rPr lang="en-US" sz="2400" dirty="0" smtClean="0">
                <a:latin typeface="Book Antiqua" pitchFamily="18" charset="0"/>
              </a:rPr>
              <a:t>The objective must be realistic and valid ones.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5781"/>
                                        </p:tgtEl>
                                        <p:attrNameLst>
                                          <p:attrName>style.visibility</p:attrName>
                                        </p:attrNameLst>
                                      </p:cBhvr>
                                      <p:to>
                                        <p:strVal val="visible"/>
                                      </p:to>
                                    </p:set>
                                    <p:animEffect transition="in" filter="fade">
                                      <p:cBhvr>
                                        <p:cTn id="7" dur="500"/>
                                        <p:tgtEl>
                                          <p:spTgt spid="757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78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82" name="Text Box 6"/>
          <p:cNvSpPr txBox="1">
            <a:spLocks noChangeArrowheads="1"/>
          </p:cNvSpPr>
          <p:nvPr/>
        </p:nvSpPr>
        <p:spPr bwMode="auto">
          <a:xfrm>
            <a:off x="457200" y="609600"/>
            <a:ext cx="8458200" cy="1797050"/>
          </a:xfrm>
          <a:prstGeom prst="rect">
            <a:avLst/>
          </a:prstGeom>
          <a:noFill/>
          <a:ln w="9525">
            <a:noFill/>
            <a:miter lim="800000"/>
            <a:headEnd/>
            <a:tailEnd/>
          </a:ln>
          <a:effectLst/>
        </p:spPr>
        <p:txBody>
          <a:bodyPr>
            <a:spAutoFit/>
          </a:bodyPr>
          <a:lstStyle/>
          <a:p>
            <a:pPr algn="just">
              <a:spcBef>
                <a:spcPct val="50000"/>
              </a:spcBef>
            </a:pPr>
            <a:r>
              <a:rPr lang="en-US" sz="2800" b="1" u="sng" dirty="0">
                <a:solidFill>
                  <a:srgbClr val="0000FF"/>
                </a:solidFill>
                <a:latin typeface="Book Antiqua" pitchFamily="18" charset="0"/>
              </a:rPr>
              <a:t>Strategies :</a:t>
            </a:r>
          </a:p>
          <a:p>
            <a:pPr algn="just">
              <a:spcBef>
                <a:spcPct val="50000"/>
              </a:spcBef>
            </a:pPr>
            <a:r>
              <a:rPr lang="en-US" sz="2400" dirty="0">
                <a:latin typeface="Book Antiqua" pitchFamily="18" charset="0"/>
              </a:rPr>
              <a:t>The determination of the basic long-term objectives of an enterprise and the adoption of courses of action and allocation of resources necessary to achieve these goals.</a:t>
            </a:r>
            <a:endParaRPr lang="en-US" sz="2400" dirty="0">
              <a:solidFill>
                <a:srgbClr val="0000FF"/>
              </a:solidFill>
              <a:latin typeface="Book Antiqua" pitchFamily="18" charset="0"/>
            </a:endParaRPr>
          </a:p>
        </p:txBody>
      </p:sp>
      <p:sp>
        <p:nvSpPr>
          <p:cNvPr id="75783" name="Text Box 7"/>
          <p:cNvSpPr txBox="1">
            <a:spLocks noChangeArrowheads="1"/>
          </p:cNvSpPr>
          <p:nvPr/>
        </p:nvSpPr>
        <p:spPr bwMode="auto">
          <a:xfrm>
            <a:off x="457200" y="2546350"/>
            <a:ext cx="8458200" cy="1431925"/>
          </a:xfrm>
          <a:prstGeom prst="rect">
            <a:avLst/>
          </a:prstGeom>
          <a:noFill/>
          <a:ln w="9525">
            <a:noFill/>
            <a:miter lim="800000"/>
            <a:headEnd/>
            <a:tailEnd/>
          </a:ln>
          <a:effectLst/>
        </p:spPr>
        <p:txBody>
          <a:bodyPr>
            <a:spAutoFit/>
          </a:bodyPr>
          <a:lstStyle/>
          <a:p>
            <a:pPr algn="just">
              <a:spcBef>
                <a:spcPct val="50000"/>
              </a:spcBef>
            </a:pPr>
            <a:r>
              <a:rPr lang="en-US" sz="2800" b="1" u="sng" dirty="0">
                <a:solidFill>
                  <a:srgbClr val="0000FF"/>
                </a:solidFill>
                <a:latin typeface="Book Antiqua" pitchFamily="18" charset="0"/>
              </a:rPr>
              <a:t>Policies :</a:t>
            </a:r>
          </a:p>
          <a:p>
            <a:pPr algn="just">
              <a:spcBef>
                <a:spcPct val="50000"/>
              </a:spcBef>
            </a:pPr>
            <a:r>
              <a:rPr lang="en-US" sz="2400" dirty="0">
                <a:latin typeface="Book Antiqua" pitchFamily="18" charset="0"/>
              </a:rPr>
              <a:t>General statements or understandings that guide or channel thinking in decision making.</a:t>
            </a:r>
            <a:endParaRPr lang="en-US" sz="2400" dirty="0">
              <a:solidFill>
                <a:srgbClr val="0000FF"/>
              </a:solidFill>
              <a:latin typeface="Book Antiqua" pitchFamily="18" charset="0"/>
            </a:endParaRPr>
          </a:p>
        </p:txBody>
      </p:sp>
      <p:sp>
        <p:nvSpPr>
          <p:cNvPr id="6" name="Text Box 2"/>
          <p:cNvSpPr txBox="1">
            <a:spLocks noChangeArrowheads="1"/>
          </p:cNvSpPr>
          <p:nvPr/>
        </p:nvSpPr>
        <p:spPr bwMode="auto">
          <a:xfrm>
            <a:off x="381000" y="4465637"/>
            <a:ext cx="8458200" cy="1249363"/>
          </a:xfrm>
          <a:prstGeom prst="rect">
            <a:avLst/>
          </a:prstGeom>
          <a:noFill/>
          <a:ln w="9525">
            <a:noFill/>
            <a:miter lim="800000"/>
            <a:headEnd/>
            <a:tailEnd/>
          </a:ln>
          <a:effectLst/>
        </p:spPr>
        <p:txBody>
          <a:bodyPr>
            <a:spAutoFit/>
          </a:bodyPr>
          <a:lstStyle/>
          <a:p>
            <a:pPr algn="just">
              <a:spcBef>
                <a:spcPct val="50000"/>
              </a:spcBef>
            </a:pPr>
            <a:r>
              <a:rPr lang="en-US" sz="2800" b="1" u="sng" dirty="0">
                <a:solidFill>
                  <a:srgbClr val="0000FF"/>
                </a:solidFill>
                <a:latin typeface="Book Antiqua" pitchFamily="18" charset="0"/>
              </a:rPr>
              <a:t>Procedures :  </a:t>
            </a:r>
            <a:r>
              <a:rPr lang="en-US" sz="2400" dirty="0">
                <a:latin typeface="Book Antiqua" pitchFamily="18" charset="0"/>
              </a:rPr>
              <a:t>Procedures are plans that establish a required method of handling </a:t>
            </a:r>
            <a:r>
              <a:rPr lang="en-US" sz="2400" dirty="0">
                <a:solidFill>
                  <a:srgbClr val="0000FF"/>
                </a:solidFill>
                <a:latin typeface="Book Antiqua" pitchFamily="18" charset="0"/>
              </a:rPr>
              <a:t>  future activities. They are chronological sequences of required actions.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5782"/>
                                        </p:tgtEl>
                                        <p:attrNameLst>
                                          <p:attrName>style.visibility</p:attrName>
                                        </p:attrNameLst>
                                      </p:cBhvr>
                                      <p:to>
                                        <p:strVal val="visible"/>
                                      </p:to>
                                    </p:set>
                                    <p:animEffect transition="in" filter="fade">
                                      <p:cBhvr>
                                        <p:cTn id="7" dur="500"/>
                                        <p:tgtEl>
                                          <p:spTgt spid="7578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5783"/>
                                        </p:tgtEl>
                                        <p:attrNameLst>
                                          <p:attrName>style.visibility</p:attrName>
                                        </p:attrNameLst>
                                      </p:cBhvr>
                                      <p:to>
                                        <p:strVal val="visible"/>
                                      </p:to>
                                    </p:set>
                                    <p:animEffect transition="in" filter="fade">
                                      <p:cBhvr>
                                        <p:cTn id="12" dur="500"/>
                                        <p:tgtEl>
                                          <p:spTgt spid="75783"/>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782" grpId="0"/>
      <p:bldP spid="75783"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3" name="Text Box 3"/>
          <p:cNvSpPr txBox="1">
            <a:spLocks noChangeArrowheads="1"/>
          </p:cNvSpPr>
          <p:nvPr/>
        </p:nvSpPr>
        <p:spPr bwMode="auto">
          <a:xfrm>
            <a:off x="457200" y="838200"/>
            <a:ext cx="8458200" cy="1614488"/>
          </a:xfrm>
          <a:prstGeom prst="rect">
            <a:avLst/>
          </a:prstGeom>
          <a:noFill/>
          <a:ln w="9525">
            <a:noFill/>
            <a:miter lim="800000"/>
            <a:headEnd/>
            <a:tailEnd/>
          </a:ln>
          <a:effectLst/>
        </p:spPr>
        <p:txBody>
          <a:bodyPr>
            <a:spAutoFit/>
          </a:bodyPr>
          <a:lstStyle/>
          <a:p>
            <a:pPr algn="just">
              <a:spcBef>
                <a:spcPct val="50000"/>
              </a:spcBef>
            </a:pPr>
            <a:r>
              <a:rPr lang="en-US" sz="2800" b="1" u="sng">
                <a:solidFill>
                  <a:srgbClr val="0000FF"/>
                </a:solidFill>
                <a:latin typeface="Book Antiqua" pitchFamily="18" charset="0"/>
              </a:rPr>
              <a:t>Rules : </a:t>
            </a:r>
            <a:r>
              <a:rPr lang="en-US" sz="2400">
                <a:latin typeface="Book Antiqua" pitchFamily="18" charset="0"/>
              </a:rPr>
              <a:t>Rules spell out specific required actions or nonactions allowing no discretion. The essence of a rule is that it reflects a managerial decision that a certain action must or must not be taken.  </a:t>
            </a:r>
            <a:endParaRPr lang="en-US" sz="2400">
              <a:solidFill>
                <a:srgbClr val="0000FF"/>
              </a:solidFill>
              <a:latin typeface="Book Antiqua" pitchFamily="18" charset="0"/>
            </a:endParaRPr>
          </a:p>
        </p:txBody>
      </p:sp>
      <p:sp>
        <p:nvSpPr>
          <p:cNvPr id="92164" name="Text Box 4"/>
          <p:cNvSpPr txBox="1">
            <a:spLocks noChangeArrowheads="1"/>
          </p:cNvSpPr>
          <p:nvPr/>
        </p:nvSpPr>
        <p:spPr bwMode="auto">
          <a:xfrm>
            <a:off x="457200" y="2652713"/>
            <a:ext cx="8458200" cy="1614487"/>
          </a:xfrm>
          <a:prstGeom prst="rect">
            <a:avLst/>
          </a:prstGeom>
          <a:noFill/>
          <a:ln w="9525">
            <a:noFill/>
            <a:miter lim="800000"/>
            <a:headEnd/>
            <a:tailEnd/>
          </a:ln>
          <a:effectLst/>
        </p:spPr>
        <p:txBody>
          <a:bodyPr>
            <a:spAutoFit/>
          </a:bodyPr>
          <a:lstStyle/>
          <a:p>
            <a:pPr algn="just">
              <a:spcBef>
                <a:spcPct val="50000"/>
              </a:spcBef>
            </a:pPr>
            <a:r>
              <a:rPr lang="en-US" sz="2800" b="1" u="sng" dirty="0">
                <a:solidFill>
                  <a:srgbClr val="0000FF"/>
                </a:solidFill>
                <a:latin typeface="Book Antiqua" pitchFamily="18" charset="0"/>
              </a:rPr>
              <a:t>Programs:</a:t>
            </a:r>
            <a:r>
              <a:rPr lang="en-US" sz="2400" dirty="0">
                <a:latin typeface="Book Antiqua" pitchFamily="18" charset="0"/>
              </a:rPr>
              <a:t> Programs are a complex of goals, policies, procedures, rules, task assignments, resources to be employed, and other elements necessary to carry out a given course of action.</a:t>
            </a:r>
            <a:endParaRPr lang="en-US" sz="2400" dirty="0">
              <a:solidFill>
                <a:srgbClr val="0000FF"/>
              </a:solidFill>
              <a:latin typeface="Book Antiqua" pitchFamily="18" charset="0"/>
            </a:endParaRPr>
          </a:p>
        </p:txBody>
      </p:sp>
      <p:sp>
        <p:nvSpPr>
          <p:cNvPr id="92165" name="Text Box 5"/>
          <p:cNvSpPr txBox="1">
            <a:spLocks noChangeArrowheads="1"/>
          </p:cNvSpPr>
          <p:nvPr/>
        </p:nvSpPr>
        <p:spPr bwMode="auto">
          <a:xfrm>
            <a:off x="457200" y="4830762"/>
            <a:ext cx="8458200" cy="884238"/>
          </a:xfrm>
          <a:prstGeom prst="rect">
            <a:avLst/>
          </a:prstGeom>
          <a:noFill/>
          <a:ln w="9525">
            <a:noFill/>
            <a:miter lim="800000"/>
            <a:headEnd/>
            <a:tailEnd/>
          </a:ln>
          <a:effectLst/>
        </p:spPr>
        <p:txBody>
          <a:bodyPr>
            <a:spAutoFit/>
          </a:bodyPr>
          <a:lstStyle/>
          <a:p>
            <a:pPr algn="just">
              <a:spcBef>
                <a:spcPct val="50000"/>
              </a:spcBef>
            </a:pPr>
            <a:r>
              <a:rPr lang="en-US" sz="2800" b="1" u="sng" dirty="0">
                <a:solidFill>
                  <a:srgbClr val="0000FF"/>
                </a:solidFill>
                <a:latin typeface="Book Antiqua" pitchFamily="18" charset="0"/>
              </a:rPr>
              <a:t>Budget : </a:t>
            </a:r>
            <a:r>
              <a:rPr lang="en-US" sz="2400" dirty="0">
                <a:latin typeface="Book Antiqua" pitchFamily="18" charset="0"/>
              </a:rPr>
              <a:t>It is a statement of expected results expressed in numerical terms. It may be a quantified plan.</a:t>
            </a:r>
            <a:endParaRPr lang="en-US" sz="2400" dirty="0">
              <a:solidFill>
                <a:srgbClr val="0000FF"/>
              </a:solidFill>
              <a:latin typeface="Book Antiqua" pitchFamily="18"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2163"/>
                                        </p:tgtEl>
                                        <p:attrNameLst>
                                          <p:attrName>style.visibility</p:attrName>
                                        </p:attrNameLst>
                                      </p:cBhvr>
                                      <p:to>
                                        <p:strVal val="visible"/>
                                      </p:to>
                                    </p:set>
                                    <p:animEffect transition="in" filter="fade">
                                      <p:cBhvr>
                                        <p:cTn id="7" dur="500"/>
                                        <p:tgtEl>
                                          <p:spTgt spid="9216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2164"/>
                                        </p:tgtEl>
                                        <p:attrNameLst>
                                          <p:attrName>style.visibility</p:attrName>
                                        </p:attrNameLst>
                                      </p:cBhvr>
                                      <p:to>
                                        <p:strVal val="visible"/>
                                      </p:to>
                                    </p:set>
                                    <p:animEffect transition="in" filter="fade">
                                      <p:cBhvr>
                                        <p:cTn id="12" dur="500"/>
                                        <p:tgtEl>
                                          <p:spTgt spid="9216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2165"/>
                                        </p:tgtEl>
                                        <p:attrNameLst>
                                          <p:attrName>style.visibility</p:attrName>
                                        </p:attrNameLst>
                                      </p:cBhvr>
                                      <p:to>
                                        <p:strVal val="visible"/>
                                      </p:to>
                                    </p:set>
                                    <p:animEffect transition="in" filter="fade">
                                      <p:cBhvr>
                                        <p:cTn id="17" dur="500"/>
                                        <p:tgtEl>
                                          <p:spTgt spid="921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63" grpId="0"/>
      <p:bldP spid="92164" grpId="0"/>
      <p:bldP spid="9216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ChangeArrowheads="1"/>
          </p:cNvSpPr>
          <p:nvPr>
            <p:ph type="title"/>
          </p:nvPr>
        </p:nvSpPr>
        <p:spPr>
          <a:xfrm>
            <a:off x="152400" y="-76200"/>
            <a:ext cx="6705600" cy="1752600"/>
          </a:xfrm>
        </p:spPr>
        <p:txBody>
          <a:bodyPr/>
          <a:lstStyle/>
          <a:p>
            <a:r>
              <a:rPr lang="en-US"/>
              <a:t>Levels of Goals/Plans</a:t>
            </a:r>
          </a:p>
        </p:txBody>
      </p:sp>
      <p:pic>
        <p:nvPicPr>
          <p:cNvPr id="104451" name="Picture 3" descr="dft5f0701"/>
          <p:cNvPicPr>
            <a:picLocks noChangeAspect="1" noChangeArrowheads="1"/>
          </p:cNvPicPr>
          <p:nvPr/>
        </p:nvPicPr>
        <p:blipFill>
          <a:blip r:embed="rId2"/>
          <a:srcRect/>
          <a:stretch>
            <a:fillRect/>
          </a:stretch>
        </p:blipFill>
        <p:spPr bwMode="auto">
          <a:xfrm>
            <a:off x="609600" y="1379538"/>
            <a:ext cx="6918325" cy="4945062"/>
          </a:xfrm>
          <a:prstGeom prst="rect">
            <a:avLst/>
          </a:prstGeom>
          <a:noFill/>
          <a:ln w="9525">
            <a:solidFill>
              <a:schemeClr val="tx1"/>
            </a:solidFill>
            <a:miter lim="800000"/>
            <a:headEnd/>
            <a:tailEnd/>
          </a:ln>
        </p:spPr>
      </p:pic>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ext Box 2"/>
          <p:cNvSpPr txBox="1">
            <a:spLocks noChangeArrowheads="1"/>
          </p:cNvSpPr>
          <p:nvPr/>
        </p:nvSpPr>
        <p:spPr bwMode="auto">
          <a:xfrm>
            <a:off x="228600" y="152400"/>
            <a:ext cx="3352800" cy="519113"/>
          </a:xfrm>
          <a:prstGeom prst="rect">
            <a:avLst/>
          </a:prstGeom>
          <a:noFill/>
          <a:ln w="9525">
            <a:noFill/>
            <a:miter lim="800000"/>
            <a:headEnd/>
            <a:tailEnd/>
          </a:ln>
          <a:effectLst/>
        </p:spPr>
        <p:txBody>
          <a:bodyPr>
            <a:spAutoFit/>
          </a:bodyPr>
          <a:lstStyle/>
          <a:p>
            <a:pPr algn="just">
              <a:spcBef>
                <a:spcPct val="50000"/>
              </a:spcBef>
            </a:pPr>
            <a:r>
              <a:rPr lang="en-US" sz="2800" b="1" u="sng">
                <a:solidFill>
                  <a:srgbClr val="0000FF"/>
                </a:solidFill>
                <a:latin typeface="Book Antiqua" pitchFamily="18" charset="0"/>
              </a:rPr>
              <a:t>Steps in Planning</a:t>
            </a:r>
          </a:p>
        </p:txBody>
      </p:sp>
      <p:sp>
        <p:nvSpPr>
          <p:cNvPr id="77827" name="Text Box 3"/>
          <p:cNvSpPr txBox="1">
            <a:spLocks noChangeArrowheads="1"/>
          </p:cNvSpPr>
          <p:nvPr/>
        </p:nvSpPr>
        <p:spPr bwMode="auto">
          <a:xfrm>
            <a:off x="2514600" y="6324600"/>
            <a:ext cx="3962400" cy="457200"/>
          </a:xfrm>
          <a:prstGeom prst="rect">
            <a:avLst/>
          </a:prstGeom>
          <a:noFill/>
          <a:ln w="9525">
            <a:noFill/>
            <a:miter lim="800000"/>
            <a:headEnd/>
            <a:tailEnd/>
          </a:ln>
          <a:effectLst/>
        </p:spPr>
        <p:txBody>
          <a:bodyPr>
            <a:spAutoFit/>
          </a:bodyPr>
          <a:lstStyle/>
          <a:p>
            <a:pPr algn="just">
              <a:spcBef>
                <a:spcPct val="50000"/>
              </a:spcBef>
            </a:pPr>
            <a:r>
              <a:rPr lang="en-US" sz="2400" b="1">
                <a:latin typeface="Book Antiqua" pitchFamily="18" charset="0"/>
              </a:rPr>
              <a:t>Fig. :</a:t>
            </a:r>
            <a:r>
              <a:rPr lang="en-US" sz="2400">
                <a:latin typeface="Book Antiqua" pitchFamily="18" charset="0"/>
              </a:rPr>
              <a:t> Steps in planning</a:t>
            </a:r>
          </a:p>
        </p:txBody>
      </p:sp>
      <p:graphicFrame>
        <p:nvGraphicFramePr>
          <p:cNvPr id="77828" name="Object 4"/>
          <p:cNvGraphicFramePr>
            <a:graphicFrameLocks noChangeAspect="1"/>
          </p:cNvGraphicFramePr>
          <p:nvPr/>
        </p:nvGraphicFramePr>
        <p:xfrm>
          <a:off x="1828800" y="685800"/>
          <a:ext cx="4919663" cy="5638800"/>
        </p:xfrm>
        <a:graphic>
          <a:graphicData uri="http://schemas.openxmlformats.org/presentationml/2006/ole">
            <p:oleObj spid="_x0000_s2050" name="Photo Editor Photo" r:id="rId3" imgW="10031225" imgH="10790476" progId="">
              <p:embed/>
            </p:oleObj>
          </a:graphicData>
        </a:graphic>
      </p:graphicFrame>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304800" y="152400"/>
            <a:ext cx="8534400" cy="6629400"/>
            <a:chOff x="304800" y="152400"/>
            <a:chExt cx="8534400" cy="6629400"/>
          </a:xfrm>
        </p:grpSpPr>
        <p:sp>
          <p:nvSpPr>
            <p:cNvPr id="78850" name="Text Box 2"/>
            <p:cNvSpPr txBox="1">
              <a:spLocks noChangeArrowheads="1"/>
            </p:cNvSpPr>
            <p:nvPr/>
          </p:nvSpPr>
          <p:spPr bwMode="auto">
            <a:xfrm>
              <a:off x="304800" y="152400"/>
              <a:ext cx="8458200" cy="457200"/>
            </a:xfrm>
            <a:prstGeom prst="rect">
              <a:avLst/>
            </a:prstGeom>
            <a:noFill/>
            <a:ln w="9525">
              <a:noFill/>
              <a:miter lim="800000"/>
              <a:headEnd/>
              <a:tailEnd/>
            </a:ln>
            <a:effectLst/>
          </p:spPr>
          <p:txBody>
            <a:bodyPr>
              <a:spAutoFit/>
            </a:bodyPr>
            <a:lstStyle/>
            <a:p>
              <a:pPr marL="342900" indent="-342900" algn="just">
                <a:spcBef>
                  <a:spcPct val="30000"/>
                </a:spcBef>
                <a:buFontTx/>
                <a:buAutoNum type="arabicPeriod"/>
              </a:pPr>
              <a:r>
                <a:rPr lang="en-US" sz="2400" b="1">
                  <a:solidFill>
                    <a:srgbClr val="660033"/>
                  </a:solidFill>
                  <a:latin typeface="Book Antiqua" pitchFamily="18" charset="0"/>
                </a:rPr>
                <a:t>Being Aware of Opportunities </a:t>
              </a:r>
            </a:p>
          </p:txBody>
        </p:sp>
        <p:sp>
          <p:nvSpPr>
            <p:cNvPr id="78851" name="Text Box 3"/>
            <p:cNvSpPr txBox="1">
              <a:spLocks noChangeArrowheads="1"/>
            </p:cNvSpPr>
            <p:nvPr/>
          </p:nvSpPr>
          <p:spPr bwMode="auto">
            <a:xfrm>
              <a:off x="609600" y="1752600"/>
              <a:ext cx="8229600" cy="2465388"/>
            </a:xfrm>
            <a:prstGeom prst="rect">
              <a:avLst/>
            </a:prstGeom>
            <a:noFill/>
            <a:ln w="9525">
              <a:noFill/>
              <a:miter lim="800000"/>
              <a:headEnd/>
              <a:tailEnd/>
            </a:ln>
            <a:effectLst/>
          </p:spPr>
          <p:txBody>
            <a:bodyPr>
              <a:spAutoFit/>
            </a:bodyPr>
            <a:lstStyle/>
            <a:p>
              <a:pPr algn="just">
                <a:spcBef>
                  <a:spcPct val="50000"/>
                </a:spcBef>
              </a:pPr>
              <a:r>
                <a:rPr lang="en-US" sz="2400" b="1" dirty="0">
                  <a:latin typeface="Book Antiqua" pitchFamily="18" charset="0"/>
                </a:rPr>
                <a:t>Premises : </a:t>
              </a:r>
              <a:r>
                <a:rPr lang="en-US" sz="2400" dirty="0">
                  <a:latin typeface="Book Antiqua" pitchFamily="18" charset="0"/>
                </a:rPr>
                <a:t>Assumptions about the environment in which the plan is to be carried out.</a:t>
              </a:r>
            </a:p>
            <a:p>
              <a:pPr algn="just">
                <a:spcBef>
                  <a:spcPct val="50000"/>
                </a:spcBef>
              </a:pPr>
              <a:r>
                <a:rPr lang="en-US" sz="2400" b="1" dirty="0">
                  <a:latin typeface="Book Antiqua" pitchFamily="18" charset="0"/>
                </a:rPr>
                <a:t>Principle of planning premises : </a:t>
              </a:r>
              <a:r>
                <a:rPr lang="en-US" sz="2400" dirty="0">
                  <a:latin typeface="Book Antiqua" pitchFamily="18" charset="0"/>
                </a:rPr>
                <a:t>The more thoroughly individuals charged with planning understand and agree to utilize consistent planning premises, the more coordinated enterprise planning will be. </a:t>
              </a:r>
              <a:endParaRPr lang="en-US" sz="2400" dirty="0">
                <a:solidFill>
                  <a:srgbClr val="0000FF"/>
                </a:solidFill>
                <a:latin typeface="Book Antiqua" pitchFamily="18" charset="0"/>
              </a:endParaRPr>
            </a:p>
          </p:txBody>
        </p:sp>
        <p:sp>
          <p:nvSpPr>
            <p:cNvPr id="78852" name="Text Box 4"/>
            <p:cNvSpPr txBox="1">
              <a:spLocks noChangeArrowheads="1"/>
            </p:cNvSpPr>
            <p:nvPr/>
          </p:nvSpPr>
          <p:spPr bwMode="auto">
            <a:xfrm>
              <a:off x="304800" y="4343400"/>
              <a:ext cx="8458200" cy="457200"/>
            </a:xfrm>
            <a:prstGeom prst="rect">
              <a:avLst/>
            </a:prstGeom>
            <a:noFill/>
            <a:ln w="9525">
              <a:noFill/>
              <a:miter lim="800000"/>
              <a:headEnd/>
              <a:tailEnd/>
            </a:ln>
            <a:effectLst/>
          </p:spPr>
          <p:txBody>
            <a:bodyPr>
              <a:spAutoFit/>
            </a:bodyPr>
            <a:lstStyle/>
            <a:p>
              <a:pPr marL="342900" indent="-342900" algn="just">
                <a:spcBef>
                  <a:spcPct val="30000"/>
                </a:spcBef>
                <a:buFontTx/>
                <a:buAutoNum type="arabicPeriod" startAt="4"/>
              </a:pPr>
              <a:r>
                <a:rPr lang="en-US" sz="2400" b="1" dirty="0">
                  <a:solidFill>
                    <a:srgbClr val="660033"/>
                  </a:solidFill>
                  <a:latin typeface="Book Antiqua" pitchFamily="18" charset="0"/>
                </a:rPr>
                <a:t>Determining Alternative Courses</a:t>
              </a:r>
            </a:p>
          </p:txBody>
        </p:sp>
        <p:sp>
          <p:nvSpPr>
            <p:cNvPr id="78853" name="Text Box 5"/>
            <p:cNvSpPr txBox="1">
              <a:spLocks noChangeArrowheads="1"/>
            </p:cNvSpPr>
            <p:nvPr/>
          </p:nvSpPr>
          <p:spPr bwMode="auto">
            <a:xfrm>
              <a:off x="304800" y="685800"/>
              <a:ext cx="8458200" cy="457200"/>
            </a:xfrm>
            <a:prstGeom prst="rect">
              <a:avLst/>
            </a:prstGeom>
            <a:noFill/>
            <a:ln w="9525">
              <a:noFill/>
              <a:miter lim="800000"/>
              <a:headEnd/>
              <a:tailEnd/>
            </a:ln>
            <a:effectLst/>
          </p:spPr>
          <p:txBody>
            <a:bodyPr>
              <a:spAutoFit/>
            </a:bodyPr>
            <a:lstStyle/>
            <a:p>
              <a:pPr marL="342900" indent="-342900" algn="just">
                <a:spcBef>
                  <a:spcPct val="30000"/>
                </a:spcBef>
                <a:buFontTx/>
                <a:buAutoNum type="arabicPeriod" startAt="2"/>
              </a:pPr>
              <a:r>
                <a:rPr lang="en-US" sz="2400" b="1">
                  <a:solidFill>
                    <a:srgbClr val="660033"/>
                  </a:solidFill>
                  <a:latin typeface="Book Antiqua" pitchFamily="18" charset="0"/>
                </a:rPr>
                <a:t>Establishing Objectives</a:t>
              </a:r>
            </a:p>
          </p:txBody>
        </p:sp>
        <p:sp>
          <p:nvSpPr>
            <p:cNvPr id="78854" name="Text Box 6"/>
            <p:cNvSpPr txBox="1">
              <a:spLocks noChangeArrowheads="1"/>
            </p:cNvSpPr>
            <p:nvPr/>
          </p:nvSpPr>
          <p:spPr bwMode="auto">
            <a:xfrm>
              <a:off x="304800" y="1219200"/>
              <a:ext cx="8458200" cy="457200"/>
            </a:xfrm>
            <a:prstGeom prst="rect">
              <a:avLst/>
            </a:prstGeom>
            <a:noFill/>
            <a:ln w="9525">
              <a:noFill/>
              <a:miter lim="800000"/>
              <a:headEnd/>
              <a:tailEnd/>
            </a:ln>
            <a:effectLst/>
          </p:spPr>
          <p:txBody>
            <a:bodyPr>
              <a:spAutoFit/>
            </a:bodyPr>
            <a:lstStyle/>
            <a:p>
              <a:pPr marL="342900" indent="-342900" algn="just">
                <a:spcBef>
                  <a:spcPct val="30000"/>
                </a:spcBef>
                <a:buFontTx/>
                <a:buAutoNum type="arabicPeriod" startAt="3"/>
              </a:pPr>
              <a:r>
                <a:rPr lang="en-US" sz="2400" b="1">
                  <a:solidFill>
                    <a:srgbClr val="660033"/>
                  </a:solidFill>
                  <a:latin typeface="Book Antiqua" pitchFamily="18" charset="0"/>
                </a:rPr>
                <a:t>Developing Premises</a:t>
              </a:r>
              <a:endParaRPr lang="en-US" sz="2400">
                <a:solidFill>
                  <a:srgbClr val="660033"/>
                </a:solidFill>
                <a:latin typeface="Book Antiqua" pitchFamily="18" charset="0"/>
              </a:endParaRPr>
            </a:p>
          </p:txBody>
        </p:sp>
        <p:sp>
          <p:nvSpPr>
            <p:cNvPr id="78855" name="Text Box 7"/>
            <p:cNvSpPr txBox="1">
              <a:spLocks noChangeArrowheads="1"/>
            </p:cNvSpPr>
            <p:nvPr/>
          </p:nvSpPr>
          <p:spPr bwMode="auto">
            <a:xfrm>
              <a:off x="304800" y="4876800"/>
              <a:ext cx="8458200" cy="457200"/>
            </a:xfrm>
            <a:prstGeom prst="rect">
              <a:avLst/>
            </a:prstGeom>
            <a:noFill/>
            <a:ln w="9525">
              <a:noFill/>
              <a:miter lim="800000"/>
              <a:headEnd/>
              <a:tailEnd/>
            </a:ln>
            <a:effectLst/>
          </p:spPr>
          <p:txBody>
            <a:bodyPr>
              <a:spAutoFit/>
            </a:bodyPr>
            <a:lstStyle/>
            <a:p>
              <a:pPr marL="342900" indent="-342900" algn="just">
                <a:spcBef>
                  <a:spcPct val="30000"/>
                </a:spcBef>
                <a:buFontTx/>
                <a:buAutoNum type="arabicPeriod" startAt="5"/>
              </a:pPr>
              <a:r>
                <a:rPr lang="en-US" sz="2400" b="1" dirty="0">
                  <a:solidFill>
                    <a:srgbClr val="660033"/>
                  </a:solidFill>
                  <a:latin typeface="Book Antiqua" pitchFamily="18" charset="0"/>
                </a:rPr>
                <a:t>Evaluating Alternative Courses</a:t>
              </a:r>
            </a:p>
          </p:txBody>
        </p:sp>
        <p:sp>
          <p:nvSpPr>
            <p:cNvPr id="78856" name="Text Box 8"/>
            <p:cNvSpPr txBox="1">
              <a:spLocks noChangeArrowheads="1"/>
            </p:cNvSpPr>
            <p:nvPr/>
          </p:nvSpPr>
          <p:spPr bwMode="auto">
            <a:xfrm>
              <a:off x="304800" y="5334000"/>
              <a:ext cx="8458200" cy="457200"/>
            </a:xfrm>
            <a:prstGeom prst="rect">
              <a:avLst/>
            </a:prstGeom>
            <a:noFill/>
            <a:ln w="9525">
              <a:noFill/>
              <a:miter lim="800000"/>
              <a:headEnd/>
              <a:tailEnd/>
            </a:ln>
            <a:effectLst/>
          </p:spPr>
          <p:txBody>
            <a:bodyPr>
              <a:spAutoFit/>
            </a:bodyPr>
            <a:lstStyle/>
            <a:p>
              <a:pPr marL="342900" indent="-342900" algn="just">
                <a:spcBef>
                  <a:spcPct val="30000"/>
                </a:spcBef>
                <a:buFontTx/>
                <a:buAutoNum type="arabicPeriod" startAt="6"/>
              </a:pPr>
              <a:r>
                <a:rPr lang="en-US" sz="2400" b="1" dirty="0">
                  <a:solidFill>
                    <a:srgbClr val="660033"/>
                  </a:solidFill>
                  <a:latin typeface="Book Antiqua" pitchFamily="18" charset="0"/>
                </a:rPr>
                <a:t>Selecting a Course</a:t>
              </a:r>
            </a:p>
          </p:txBody>
        </p:sp>
        <p:sp>
          <p:nvSpPr>
            <p:cNvPr id="78857" name="Text Box 9"/>
            <p:cNvSpPr txBox="1">
              <a:spLocks noChangeArrowheads="1"/>
            </p:cNvSpPr>
            <p:nvPr/>
          </p:nvSpPr>
          <p:spPr bwMode="auto">
            <a:xfrm>
              <a:off x="304800" y="5867400"/>
              <a:ext cx="8458200" cy="457200"/>
            </a:xfrm>
            <a:prstGeom prst="rect">
              <a:avLst/>
            </a:prstGeom>
            <a:noFill/>
            <a:ln w="9525">
              <a:noFill/>
              <a:miter lim="800000"/>
              <a:headEnd/>
              <a:tailEnd/>
            </a:ln>
            <a:effectLst/>
          </p:spPr>
          <p:txBody>
            <a:bodyPr>
              <a:spAutoFit/>
            </a:bodyPr>
            <a:lstStyle/>
            <a:p>
              <a:pPr marL="342900" indent="-342900" algn="just">
                <a:spcBef>
                  <a:spcPct val="30000"/>
                </a:spcBef>
                <a:buFontTx/>
                <a:buAutoNum type="arabicPeriod" startAt="7"/>
              </a:pPr>
              <a:r>
                <a:rPr lang="en-US" sz="2400" b="1" dirty="0">
                  <a:solidFill>
                    <a:srgbClr val="660033"/>
                  </a:solidFill>
                  <a:latin typeface="Book Antiqua" pitchFamily="18" charset="0"/>
                </a:rPr>
                <a:t>Formulating Derivative Plans, and</a:t>
              </a:r>
            </a:p>
          </p:txBody>
        </p:sp>
        <p:sp>
          <p:nvSpPr>
            <p:cNvPr id="78858" name="Text Box 10"/>
            <p:cNvSpPr txBox="1">
              <a:spLocks noChangeArrowheads="1"/>
            </p:cNvSpPr>
            <p:nvPr/>
          </p:nvSpPr>
          <p:spPr bwMode="auto">
            <a:xfrm>
              <a:off x="304800" y="6324600"/>
              <a:ext cx="8458200" cy="457200"/>
            </a:xfrm>
            <a:prstGeom prst="rect">
              <a:avLst/>
            </a:prstGeom>
            <a:noFill/>
            <a:ln w="9525">
              <a:noFill/>
              <a:miter lim="800000"/>
              <a:headEnd/>
              <a:tailEnd/>
            </a:ln>
            <a:effectLst/>
          </p:spPr>
          <p:txBody>
            <a:bodyPr>
              <a:spAutoFit/>
            </a:bodyPr>
            <a:lstStyle/>
            <a:p>
              <a:pPr marL="342900" indent="-342900" algn="just">
                <a:spcBef>
                  <a:spcPct val="30000"/>
                </a:spcBef>
                <a:buFontTx/>
                <a:buAutoNum type="arabicPeriod" startAt="8"/>
              </a:pPr>
              <a:r>
                <a:rPr lang="en-US" sz="2400" b="1" dirty="0">
                  <a:solidFill>
                    <a:srgbClr val="660033"/>
                  </a:solidFill>
                  <a:latin typeface="Book Antiqua" pitchFamily="18" charset="0"/>
                </a:rPr>
                <a:t>Quantifying Plans by Budgeting</a:t>
              </a:r>
              <a:endParaRPr lang="en-US" sz="2400" dirty="0">
                <a:solidFill>
                  <a:srgbClr val="660033"/>
                </a:solidFill>
                <a:latin typeface="Book Antiqua" pitchFamily="18" charset="0"/>
              </a:endParaRPr>
            </a:p>
          </p:txBody>
        </p:sp>
      </p:gr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6" name="WordArt 4"/>
          <p:cNvSpPr>
            <a:spLocks noChangeArrowheads="1" noChangeShapeType="1" noTextEdit="1"/>
          </p:cNvSpPr>
          <p:nvPr/>
        </p:nvSpPr>
        <p:spPr bwMode="auto">
          <a:xfrm>
            <a:off x="457200" y="2514600"/>
            <a:ext cx="8382000" cy="1322388"/>
          </a:xfrm>
          <a:prstGeom prst="rect">
            <a:avLst/>
          </a:prstGeom>
        </p:spPr>
        <p:txBody>
          <a:bodyPr wrap="none" fromWordArt="1">
            <a:prstTxWarp prst="textPlain">
              <a:avLst>
                <a:gd name="adj" fmla="val 50000"/>
              </a:avLst>
            </a:prstTxWarp>
          </a:bodyPr>
          <a:lstStyle/>
          <a:p>
            <a:pPr algn="ctr"/>
            <a:r>
              <a:rPr lang="en-US" sz="3600" b="1" kern="10">
                <a:ln w="9525">
                  <a:noFill/>
                  <a:round/>
                  <a:headEnd/>
                  <a:tailEnd/>
                </a:ln>
                <a:gradFill rotWithShape="1">
                  <a:gsLst>
                    <a:gs pos="0">
                      <a:srgbClr val="000000"/>
                    </a:gs>
                    <a:gs pos="20000">
                      <a:srgbClr val="000040"/>
                    </a:gs>
                    <a:gs pos="50000">
                      <a:srgbClr val="400040"/>
                    </a:gs>
                    <a:gs pos="75000">
                      <a:srgbClr val="8F0040"/>
                    </a:gs>
                    <a:gs pos="89999">
                      <a:srgbClr val="F27300"/>
                    </a:gs>
                    <a:gs pos="100000">
                      <a:srgbClr val="FFBF00"/>
                    </a:gs>
                  </a:gsLst>
                  <a:lin ang="5400000" scaled="1"/>
                </a:gradFill>
                <a:latin typeface="Arial Black"/>
              </a:rPr>
              <a:t>Decision Making</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20836"/>
                                        </p:tgtEl>
                                        <p:attrNameLst>
                                          <p:attrName>style.visibility</p:attrName>
                                        </p:attrNameLst>
                                      </p:cBhvr>
                                      <p:to>
                                        <p:strVal val="visible"/>
                                      </p:to>
                                    </p:set>
                                    <p:animEffect transition="in" filter="randombar(horizontal)">
                                      <p:cBhvr>
                                        <p:cTn id="7" dur="500"/>
                                        <p:tgtEl>
                                          <p:spTgt spid="1208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836"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43" name="Text Box 15"/>
          <p:cNvSpPr txBox="1">
            <a:spLocks noChangeArrowheads="1"/>
          </p:cNvSpPr>
          <p:nvPr/>
        </p:nvSpPr>
        <p:spPr bwMode="auto">
          <a:xfrm>
            <a:off x="304800" y="264855"/>
            <a:ext cx="8458200" cy="4770537"/>
          </a:xfrm>
          <a:prstGeom prst="rect">
            <a:avLst/>
          </a:prstGeom>
          <a:noFill/>
          <a:ln w="9525">
            <a:noFill/>
            <a:miter lim="800000"/>
            <a:headEnd/>
            <a:tailEnd/>
          </a:ln>
          <a:effectLst/>
        </p:spPr>
        <p:txBody>
          <a:bodyPr wrap="square">
            <a:spAutoFit/>
          </a:bodyPr>
          <a:lstStyle/>
          <a:p>
            <a:pPr algn="just">
              <a:spcBef>
                <a:spcPct val="50000"/>
              </a:spcBef>
            </a:pPr>
            <a:r>
              <a:rPr lang="en-US" sz="2800" b="1" u="sng" dirty="0">
                <a:solidFill>
                  <a:srgbClr val="0000FF"/>
                </a:solidFill>
                <a:latin typeface="Book Antiqua" pitchFamily="18" charset="0"/>
              </a:rPr>
              <a:t>Planning :</a:t>
            </a:r>
          </a:p>
          <a:p>
            <a:pPr algn="just">
              <a:spcBef>
                <a:spcPct val="50000"/>
              </a:spcBef>
              <a:buFont typeface="Wingdings" pitchFamily="2" charset="2"/>
              <a:buChar char="§"/>
            </a:pPr>
            <a:r>
              <a:rPr lang="en-US" sz="2400" dirty="0" smtClean="0">
                <a:latin typeface="Book Antiqua" pitchFamily="18" charset="0"/>
              </a:rPr>
              <a:t>Any planning involves </a:t>
            </a:r>
            <a:r>
              <a:rPr lang="en-US" sz="2400" b="1" dirty="0" smtClean="0">
                <a:latin typeface="Book Antiqua" pitchFamily="18" charset="0"/>
              </a:rPr>
              <a:t>four essential qualities</a:t>
            </a:r>
            <a:r>
              <a:rPr lang="en-US" sz="2400" dirty="0" smtClean="0">
                <a:latin typeface="Book Antiqua" pitchFamily="18" charset="0"/>
              </a:rPr>
              <a:t>:</a:t>
            </a:r>
          </a:p>
          <a:p>
            <a:pPr lvl="1" algn="just">
              <a:spcBef>
                <a:spcPct val="50000"/>
              </a:spcBef>
              <a:buFont typeface="Wingdings" pitchFamily="2" charset="2"/>
              <a:buChar char="§"/>
            </a:pPr>
            <a:r>
              <a:rPr lang="en-US" sz="2400" dirty="0" smtClean="0">
                <a:latin typeface="Book Antiqua" pitchFamily="18" charset="0"/>
              </a:rPr>
              <a:t>It must </a:t>
            </a:r>
            <a:r>
              <a:rPr lang="en-US" sz="2400" b="1" dirty="0" smtClean="0">
                <a:latin typeface="Book Antiqua" pitchFamily="18" charset="0"/>
              </a:rPr>
              <a:t>contribute to accomplish purpose </a:t>
            </a:r>
            <a:r>
              <a:rPr lang="en-US" sz="2400" dirty="0" smtClean="0">
                <a:latin typeface="Book Antiqua" pitchFamily="18" charset="0"/>
              </a:rPr>
              <a:t>or </a:t>
            </a:r>
            <a:r>
              <a:rPr lang="en-US" sz="2400" b="1" dirty="0" smtClean="0">
                <a:latin typeface="Book Antiqua" pitchFamily="18" charset="0"/>
              </a:rPr>
              <a:t>objective</a:t>
            </a:r>
            <a:r>
              <a:rPr lang="en-US" sz="2400" dirty="0" smtClean="0">
                <a:latin typeface="Book Antiqua" pitchFamily="18" charset="0"/>
              </a:rPr>
              <a:t>.</a:t>
            </a:r>
            <a:endParaRPr lang="en-US" sz="2400" dirty="0">
              <a:latin typeface="Book Antiqua" pitchFamily="18" charset="0"/>
            </a:endParaRPr>
          </a:p>
          <a:p>
            <a:pPr lvl="1" algn="just">
              <a:spcBef>
                <a:spcPct val="50000"/>
              </a:spcBef>
              <a:buFont typeface="Wingdings" pitchFamily="2" charset="2"/>
              <a:buChar char="§"/>
            </a:pPr>
            <a:r>
              <a:rPr lang="en-US" sz="2400" dirty="0" smtClean="0">
                <a:latin typeface="Book Antiqua" pitchFamily="18" charset="0"/>
              </a:rPr>
              <a:t>It must be </a:t>
            </a:r>
            <a:r>
              <a:rPr lang="en-US" sz="2400" b="1" dirty="0" smtClean="0">
                <a:latin typeface="Book Antiqua" pitchFamily="18" charset="0"/>
              </a:rPr>
              <a:t>considerate as parent exercise </a:t>
            </a:r>
            <a:r>
              <a:rPr lang="en-US" sz="2400" dirty="0" smtClean="0">
                <a:latin typeface="Book Antiqua" pitchFamily="18" charset="0"/>
              </a:rPr>
              <a:t>in all process.</a:t>
            </a:r>
          </a:p>
          <a:p>
            <a:pPr lvl="1" algn="just">
              <a:spcBef>
                <a:spcPct val="50000"/>
              </a:spcBef>
              <a:buFont typeface="Wingdings" pitchFamily="2" charset="2"/>
              <a:buChar char="§"/>
            </a:pPr>
            <a:r>
              <a:rPr lang="en-US" sz="2400" dirty="0" smtClean="0">
                <a:latin typeface="Book Antiqua" pitchFamily="18" charset="0"/>
              </a:rPr>
              <a:t>It must </a:t>
            </a:r>
            <a:r>
              <a:rPr lang="en-US" sz="2400" b="1" dirty="0" smtClean="0">
                <a:latin typeface="Book Antiqua" pitchFamily="18" charset="0"/>
              </a:rPr>
              <a:t>spread through all management functions</a:t>
            </a:r>
            <a:r>
              <a:rPr lang="en-US" sz="2400" dirty="0" smtClean="0">
                <a:latin typeface="Book Antiqua" pitchFamily="18" charset="0"/>
              </a:rPr>
              <a:t>, and </a:t>
            </a:r>
          </a:p>
          <a:p>
            <a:pPr lvl="1" algn="just">
              <a:spcBef>
                <a:spcPct val="50000"/>
              </a:spcBef>
              <a:buFont typeface="Wingdings" pitchFamily="2" charset="2"/>
              <a:buChar char="§"/>
            </a:pPr>
            <a:r>
              <a:rPr lang="en-US" sz="2400" dirty="0" smtClean="0">
                <a:latin typeface="Book Antiqua" pitchFamily="18" charset="0"/>
              </a:rPr>
              <a:t>It must be </a:t>
            </a:r>
            <a:r>
              <a:rPr lang="en-US" sz="2400" b="1" dirty="0" smtClean="0">
                <a:latin typeface="Book Antiqua" pitchFamily="18" charset="0"/>
              </a:rPr>
              <a:t>efficient </a:t>
            </a:r>
            <a:r>
              <a:rPr lang="en-US" sz="2400" dirty="0" smtClean="0">
                <a:latin typeface="Book Antiqua" pitchFamily="18" charset="0"/>
              </a:rPr>
              <a:t>in such a manner so as to achieve the </a:t>
            </a:r>
            <a:r>
              <a:rPr lang="en-US" sz="2400" b="1" dirty="0" smtClean="0">
                <a:latin typeface="Book Antiqua" pitchFamily="18" charset="0"/>
              </a:rPr>
              <a:t>designed goal at the least cost</a:t>
            </a:r>
            <a:r>
              <a:rPr lang="en-US" sz="2400" dirty="0" smtClean="0">
                <a:latin typeface="Book Antiqua" pitchFamily="18" charset="0"/>
              </a:rPr>
              <a:t>.</a:t>
            </a:r>
          </a:p>
          <a:p>
            <a:pPr lvl="1" algn="just">
              <a:spcBef>
                <a:spcPct val="50000"/>
              </a:spcBef>
            </a:pPr>
            <a:endParaRPr lang="en-US" sz="2400" dirty="0" smtClean="0">
              <a:latin typeface="Book Antiqua" pitchFamily="18" charset="0"/>
            </a:endParaRPr>
          </a:p>
          <a:p>
            <a:pPr lvl="1" algn="just">
              <a:spcBef>
                <a:spcPct val="50000"/>
              </a:spcBef>
              <a:buFont typeface="Wingdings" pitchFamily="2" charset="2"/>
              <a:buChar char="§"/>
            </a:pPr>
            <a:endParaRPr lang="en-US" sz="2400" dirty="0" smtClean="0">
              <a:latin typeface="Book Antiqua" pitchFamily="18" charset="0"/>
            </a:endParaRPr>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3" name="Rectangle 3"/>
          <p:cNvSpPr>
            <a:spLocks noGrp="1" noChangeArrowheads="1"/>
          </p:cNvSpPr>
          <p:nvPr>
            <p:ph type="body" idx="1"/>
          </p:nvPr>
        </p:nvSpPr>
        <p:spPr>
          <a:xfrm>
            <a:off x="152400" y="762000"/>
            <a:ext cx="8763000" cy="838200"/>
          </a:xfrm>
        </p:spPr>
        <p:txBody>
          <a:bodyPr/>
          <a:lstStyle/>
          <a:p>
            <a:pPr marL="0" indent="0" algn="just">
              <a:buFontTx/>
              <a:buNone/>
            </a:pPr>
            <a:r>
              <a:rPr lang="en-US" sz="2400">
                <a:latin typeface="Book Antiqua" pitchFamily="18" charset="0"/>
              </a:rPr>
              <a:t>The selection of a course of action from among alternatives. It is at the core of Planning.</a:t>
            </a:r>
          </a:p>
        </p:txBody>
      </p:sp>
      <p:sp>
        <p:nvSpPr>
          <p:cNvPr id="117765" name="Rectangle 5"/>
          <p:cNvSpPr>
            <a:spLocks noChangeArrowheads="1"/>
          </p:cNvSpPr>
          <p:nvPr/>
        </p:nvSpPr>
        <p:spPr bwMode="auto">
          <a:xfrm>
            <a:off x="76200" y="76200"/>
            <a:ext cx="3352800" cy="609600"/>
          </a:xfrm>
          <a:prstGeom prst="rect">
            <a:avLst/>
          </a:prstGeom>
          <a:noFill/>
          <a:ln w="9525">
            <a:noFill/>
            <a:miter lim="800000"/>
            <a:headEnd/>
            <a:tailEnd/>
          </a:ln>
          <a:effectLst/>
        </p:spPr>
        <p:txBody>
          <a:bodyPr/>
          <a:lstStyle/>
          <a:p>
            <a:pPr marL="342900" indent="-342900">
              <a:spcBef>
                <a:spcPct val="20000"/>
              </a:spcBef>
            </a:pPr>
            <a:r>
              <a:rPr lang="en-US" sz="2800" b="1" u="sng">
                <a:solidFill>
                  <a:srgbClr val="0000CC"/>
                </a:solidFill>
                <a:latin typeface="Book Antiqua" pitchFamily="18" charset="0"/>
              </a:rPr>
              <a:t>Decision Making</a:t>
            </a:r>
          </a:p>
        </p:txBody>
      </p:sp>
      <p:sp>
        <p:nvSpPr>
          <p:cNvPr id="117766" name="Rectangle 6"/>
          <p:cNvSpPr>
            <a:spLocks noChangeArrowheads="1"/>
          </p:cNvSpPr>
          <p:nvPr/>
        </p:nvSpPr>
        <p:spPr bwMode="auto">
          <a:xfrm>
            <a:off x="228600" y="2819400"/>
            <a:ext cx="8763000" cy="762000"/>
          </a:xfrm>
          <a:prstGeom prst="rect">
            <a:avLst/>
          </a:prstGeom>
          <a:noFill/>
          <a:ln w="9525">
            <a:noFill/>
            <a:miter lim="800000"/>
            <a:headEnd/>
            <a:tailEnd/>
          </a:ln>
          <a:effectLst/>
        </p:spPr>
        <p:txBody>
          <a:bodyPr/>
          <a:lstStyle/>
          <a:p>
            <a:pPr algn="just">
              <a:spcBef>
                <a:spcPct val="20000"/>
              </a:spcBef>
            </a:pPr>
            <a:r>
              <a:rPr lang="en-US" sz="2400">
                <a:latin typeface="Book Antiqua" pitchFamily="18" charset="0"/>
              </a:rPr>
              <a:t>The process leading to making a decision might be thought of as </a:t>
            </a:r>
          </a:p>
        </p:txBody>
      </p:sp>
      <p:sp>
        <p:nvSpPr>
          <p:cNvPr id="117767" name="Rectangle 7"/>
          <p:cNvSpPr>
            <a:spLocks noChangeArrowheads="1"/>
          </p:cNvSpPr>
          <p:nvPr/>
        </p:nvSpPr>
        <p:spPr bwMode="auto">
          <a:xfrm>
            <a:off x="152400" y="1752600"/>
            <a:ext cx="8991600" cy="990600"/>
          </a:xfrm>
          <a:prstGeom prst="rect">
            <a:avLst/>
          </a:prstGeom>
          <a:noFill/>
          <a:ln w="9525">
            <a:noFill/>
            <a:miter lim="800000"/>
            <a:headEnd/>
            <a:tailEnd/>
          </a:ln>
          <a:effectLst/>
        </p:spPr>
        <p:txBody>
          <a:bodyPr/>
          <a:lstStyle/>
          <a:p>
            <a:pPr indent="4763">
              <a:spcBef>
                <a:spcPct val="20000"/>
              </a:spcBef>
            </a:pPr>
            <a:r>
              <a:rPr lang="en-US" sz="2800" b="1" u="sng">
                <a:solidFill>
                  <a:srgbClr val="0000CC"/>
                </a:solidFill>
                <a:latin typeface="Book Antiqua" pitchFamily="18" charset="0"/>
              </a:rPr>
              <a:t>The Importance and Limitations of Rational Decision Making </a:t>
            </a:r>
          </a:p>
        </p:txBody>
      </p:sp>
      <p:sp>
        <p:nvSpPr>
          <p:cNvPr id="117768" name="Rectangle 8"/>
          <p:cNvSpPr>
            <a:spLocks noChangeArrowheads="1"/>
          </p:cNvSpPr>
          <p:nvPr/>
        </p:nvSpPr>
        <p:spPr bwMode="auto">
          <a:xfrm>
            <a:off x="304800" y="3810000"/>
            <a:ext cx="8458200" cy="533400"/>
          </a:xfrm>
          <a:prstGeom prst="rect">
            <a:avLst/>
          </a:prstGeom>
          <a:noFill/>
          <a:ln w="9525">
            <a:noFill/>
            <a:miter lim="800000"/>
            <a:headEnd/>
            <a:tailEnd/>
          </a:ln>
          <a:effectLst/>
        </p:spPr>
        <p:txBody>
          <a:bodyPr/>
          <a:lstStyle/>
          <a:p>
            <a:pPr marL="609600" indent="-609600" algn="just">
              <a:spcBef>
                <a:spcPct val="20000"/>
              </a:spcBef>
            </a:pPr>
            <a:r>
              <a:rPr lang="en-US" sz="2400" dirty="0" smtClean="0">
                <a:latin typeface="Book Antiqua" pitchFamily="18" charset="0"/>
              </a:rPr>
              <a:t>1</a:t>
            </a:r>
            <a:r>
              <a:rPr lang="en-US" sz="2400" smtClean="0">
                <a:latin typeface="Book Antiqua" pitchFamily="18" charset="0"/>
              </a:rPr>
              <a:t>. </a:t>
            </a:r>
            <a:r>
              <a:rPr lang="en-US" sz="2400" smtClean="0">
                <a:latin typeface="Book Antiqua" pitchFamily="18" charset="0"/>
              </a:rPr>
              <a:t>	Premising</a:t>
            </a:r>
            <a:r>
              <a:rPr lang="en-US" sz="2400" dirty="0" smtClean="0">
                <a:latin typeface="Book Antiqua" pitchFamily="18" charset="0"/>
              </a:rPr>
              <a:t>: locating the area of decision making</a:t>
            </a:r>
            <a:endParaRPr lang="en-US" sz="2400" dirty="0">
              <a:latin typeface="Book Antiqua" pitchFamily="18" charset="0"/>
            </a:endParaRPr>
          </a:p>
        </p:txBody>
      </p:sp>
      <p:sp>
        <p:nvSpPr>
          <p:cNvPr id="117769" name="Rectangle 9"/>
          <p:cNvSpPr>
            <a:spLocks noChangeArrowheads="1"/>
          </p:cNvSpPr>
          <p:nvPr/>
        </p:nvSpPr>
        <p:spPr bwMode="auto">
          <a:xfrm>
            <a:off x="304800" y="4419600"/>
            <a:ext cx="8458200" cy="533400"/>
          </a:xfrm>
          <a:prstGeom prst="rect">
            <a:avLst/>
          </a:prstGeom>
          <a:noFill/>
          <a:ln w="9525">
            <a:noFill/>
            <a:miter lim="800000"/>
            <a:headEnd/>
            <a:tailEnd/>
          </a:ln>
          <a:effectLst/>
        </p:spPr>
        <p:txBody>
          <a:bodyPr/>
          <a:lstStyle/>
          <a:p>
            <a:pPr marL="609600" indent="-609600" algn="just">
              <a:spcBef>
                <a:spcPct val="20000"/>
              </a:spcBef>
              <a:buFontTx/>
              <a:buAutoNum type="arabicPeriod" startAt="2"/>
            </a:pPr>
            <a:r>
              <a:rPr lang="en-US" sz="2400">
                <a:latin typeface="Book Antiqua" pitchFamily="18" charset="0"/>
              </a:rPr>
              <a:t>Identifying alternatives,</a:t>
            </a:r>
          </a:p>
        </p:txBody>
      </p:sp>
      <p:sp>
        <p:nvSpPr>
          <p:cNvPr id="117770" name="Rectangle 10"/>
          <p:cNvSpPr>
            <a:spLocks noChangeArrowheads="1"/>
          </p:cNvSpPr>
          <p:nvPr/>
        </p:nvSpPr>
        <p:spPr bwMode="auto">
          <a:xfrm>
            <a:off x="304800" y="5029200"/>
            <a:ext cx="8458200" cy="533400"/>
          </a:xfrm>
          <a:prstGeom prst="rect">
            <a:avLst/>
          </a:prstGeom>
          <a:noFill/>
          <a:ln w="9525">
            <a:noFill/>
            <a:miter lim="800000"/>
            <a:headEnd/>
            <a:tailEnd/>
          </a:ln>
          <a:effectLst/>
        </p:spPr>
        <p:txBody>
          <a:bodyPr/>
          <a:lstStyle/>
          <a:p>
            <a:pPr marL="609600" indent="-609600" algn="just">
              <a:spcBef>
                <a:spcPct val="20000"/>
              </a:spcBef>
              <a:buFontTx/>
              <a:buAutoNum type="arabicPeriod" startAt="3"/>
            </a:pPr>
            <a:r>
              <a:rPr lang="en-US" sz="2400">
                <a:latin typeface="Book Antiqua" pitchFamily="18" charset="0"/>
              </a:rPr>
              <a:t>Evaluating alternatives in terms of the goal sought, and</a:t>
            </a:r>
          </a:p>
        </p:txBody>
      </p:sp>
      <p:sp>
        <p:nvSpPr>
          <p:cNvPr id="117771" name="Rectangle 11"/>
          <p:cNvSpPr>
            <a:spLocks noChangeArrowheads="1"/>
          </p:cNvSpPr>
          <p:nvPr/>
        </p:nvSpPr>
        <p:spPr bwMode="auto">
          <a:xfrm>
            <a:off x="304800" y="5715000"/>
            <a:ext cx="8458200" cy="533400"/>
          </a:xfrm>
          <a:prstGeom prst="rect">
            <a:avLst/>
          </a:prstGeom>
          <a:noFill/>
          <a:ln w="9525">
            <a:noFill/>
            <a:miter lim="800000"/>
            <a:headEnd/>
            <a:tailEnd/>
          </a:ln>
          <a:effectLst/>
        </p:spPr>
        <p:txBody>
          <a:bodyPr/>
          <a:lstStyle/>
          <a:p>
            <a:pPr marL="609600" indent="-609600" algn="just">
              <a:spcBef>
                <a:spcPct val="20000"/>
              </a:spcBef>
              <a:buFontTx/>
              <a:buAutoNum type="arabicPeriod" startAt="4"/>
            </a:pPr>
            <a:r>
              <a:rPr lang="en-US" sz="2400">
                <a:latin typeface="Book Antiqua" pitchFamily="18" charset="0"/>
              </a:rPr>
              <a:t>Choosing an alternative, that is, making a decision.</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17765"/>
                                        </p:tgtEl>
                                        <p:attrNameLst>
                                          <p:attrName>style.visibility</p:attrName>
                                        </p:attrNameLst>
                                      </p:cBhvr>
                                      <p:to>
                                        <p:strVal val="visible"/>
                                      </p:to>
                                    </p:set>
                                    <p:animEffect transition="in" filter="blinds(horizontal)">
                                      <p:cBhvr>
                                        <p:cTn id="7" dur="500"/>
                                        <p:tgtEl>
                                          <p:spTgt spid="11776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17763">
                                            <p:txEl>
                                              <p:pRg st="0" end="0"/>
                                            </p:txEl>
                                          </p:spTgt>
                                        </p:tgtEl>
                                        <p:attrNameLst>
                                          <p:attrName>style.visibility</p:attrName>
                                        </p:attrNameLst>
                                      </p:cBhvr>
                                      <p:to>
                                        <p:strVal val="visible"/>
                                      </p:to>
                                    </p:set>
                                    <p:animEffect transition="in" filter="wipe(left)">
                                      <p:cBhvr>
                                        <p:cTn id="11" dur="500"/>
                                        <p:tgtEl>
                                          <p:spTgt spid="11776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117767"/>
                                        </p:tgtEl>
                                        <p:attrNameLst>
                                          <p:attrName>style.visibility</p:attrName>
                                        </p:attrNameLst>
                                      </p:cBhvr>
                                      <p:to>
                                        <p:strVal val="visible"/>
                                      </p:to>
                                    </p:set>
                                    <p:animEffect transition="in" filter="blinds(horizontal)">
                                      <p:cBhvr>
                                        <p:cTn id="16" dur="500"/>
                                        <p:tgtEl>
                                          <p:spTgt spid="117767"/>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117766"/>
                                        </p:tgtEl>
                                        <p:attrNameLst>
                                          <p:attrName>style.visibility</p:attrName>
                                        </p:attrNameLst>
                                      </p:cBhvr>
                                      <p:to>
                                        <p:strVal val="visible"/>
                                      </p:to>
                                    </p:set>
                                    <p:animEffect transition="in" filter="wipe(left)">
                                      <p:cBhvr>
                                        <p:cTn id="20" dur="500"/>
                                        <p:tgtEl>
                                          <p:spTgt spid="117766"/>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117768"/>
                                        </p:tgtEl>
                                        <p:attrNameLst>
                                          <p:attrName>style.visibility</p:attrName>
                                        </p:attrNameLst>
                                      </p:cBhvr>
                                      <p:to>
                                        <p:strVal val="visible"/>
                                      </p:to>
                                    </p:set>
                                    <p:anim calcmode="lin" valueType="num">
                                      <p:cBhvr additive="base">
                                        <p:cTn id="25" dur="500" fill="hold"/>
                                        <p:tgtEl>
                                          <p:spTgt spid="117768"/>
                                        </p:tgtEl>
                                        <p:attrNameLst>
                                          <p:attrName>ppt_x</p:attrName>
                                        </p:attrNameLst>
                                      </p:cBhvr>
                                      <p:tavLst>
                                        <p:tav tm="0">
                                          <p:val>
                                            <p:strVal val="0-#ppt_w/2"/>
                                          </p:val>
                                        </p:tav>
                                        <p:tav tm="100000">
                                          <p:val>
                                            <p:strVal val="#ppt_x"/>
                                          </p:val>
                                        </p:tav>
                                      </p:tavLst>
                                    </p:anim>
                                    <p:anim calcmode="lin" valueType="num">
                                      <p:cBhvr additive="base">
                                        <p:cTn id="26" dur="500" fill="hold"/>
                                        <p:tgtEl>
                                          <p:spTgt spid="117768"/>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117769"/>
                                        </p:tgtEl>
                                        <p:attrNameLst>
                                          <p:attrName>style.visibility</p:attrName>
                                        </p:attrNameLst>
                                      </p:cBhvr>
                                      <p:to>
                                        <p:strVal val="visible"/>
                                      </p:to>
                                    </p:set>
                                    <p:anim calcmode="lin" valueType="num">
                                      <p:cBhvr additive="base">
                                        <p:cTn id="31" dur="500" fill="hold"/>
                                        <p:tgtEl>
                                          <p:spTgt spid="117769"/>
                                        </p:tgtEl>
                                        <p:attrNameLst>
                                          <p:attrName>ppt_x</p:attrName>
                                        </p:attrNameLst>
                                      </p:cBhvr>
                                      <p:tavLst>
                                        <p:tav tm="0">
                                          <p:val>
                                            <p:strVal val="1+#ppt_w/2"/>
                                          </p:val>
                                        </p:tav>
                                        <p:tav tm="100000">
                                          <p:val>
                                            <p:strVal val="#ppt_x"/>
                                          </p:val>
                                        </p:tav>
                                      </p:tavLst>
                                    </p:anim>
                                    <p:anim calcmode="lin" valueType="num">
                                      <p:cBhvr additive="base">
                                        <p:cTn id="32" dur="500" fill="hold"/>
                                        <p:tgtEl>
                                          <p:spTgt spid="117769"/>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117770"/>
                                        </p:tgtEl>
                                        <p:attrNameLst>
                                          <p:attrName>style.visibility</p:attrName>
                                        </p:attrNameLst>
                                      </p:cBhvr>
                                      <p:to>
                                        <p:strVal val="visible"/>
                                      </p:to>
                                    </p:set>
                                    <p:anim calcmode="lin" valueType="num">
                                      <p:cBhvr additive="base">
                                        <p:cTn id="37" dur="500" fill="hold"/>
                                        <p:tgtEl>
                                          <p:spTgt spid="117770"/>
                                        </p:tgtEl>
                                        <p:attrNameLst>
                                          <p:attrName>ppt_x</p:attrName>
                                        </p:attrNameLst>
                                      </p:cBhvr>
                                      <p:tavLst>
                                        <p:tav tm="0">
                                          <p:val>
                                            <p:strVal val="0-#ppt_w/2"/>
                                          </p:val>
                                        </p:tav>
                                        <p:tav tm="100000">
                                          <p:val>
                                            <p:strVal val="#ppt_x"/>
                                          </p:val>
                                        </p:tav>
                                      </p:tavLst>
                                    </p:anim>
                                    <p:anim calcmode="lin" valueType="num">
                                      <p:cBhvr additive="base">
                                        <p:cTn id="38" dur="500" fill="hold"/>
                                        <p:tgtEl>
                                          <p:spTgt spid="117770"/>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grpId="0" nodeType="clickEffect">
                                  <p:stCondLst>
                                    <p:cond delay="0"/>
                                  </p:stCondLst>
                                  <p:childTnLst>
                                    <p:set>
                                      <p:cBhvr>
                                        <p:cTn id="42" dur="1" fill="hold">
                                          <p:stCondLst>
                                            <p:cond delay="0"/>
                                          </p:stCondLst>
                                        </p:cTn>
                                        <p:tgtEl>
                                          <p:spTgt spid="117771"/>
                                        </p:tgtEl>
                                        <p:attrNameLst>
                                          <p:attrName>style.visibility</p:attrName>
                                        </p:attrNameLst>
                                      </p:cBhvr>
                                      <p:to>
                                        <p:strVal val="visible"/>
                                      </p:to>
                                    </p:set>
                                    <p:anim calcmode="lin" valueType="num">
                                      <p:cBhvr additive="base">
                                        <p:cTn id="43" dur="500" fill="hold"/>
                                        <p:tgtEl>
                                          <p:spTgt spid="117771"/>
                                        </p:tgtEl>
                                        <p:attrNameLst>
                                          <p:attrName>ppt_x</p:attrName>
                                        </p:attrNameLst>
                                      </p:cBhvr>
                                      <p:tavLst>
                                        <p:tav tm="0">
                                          <p:val>
                                            <p:strVal val="1+#ppt_w/2"/>
                                          </p:val>
                                        </p:tav>
                                        <p:tav tm="100000">
                                          <p:val>
                                            <p:strVal val="#ppt_x"/>
                                          </p:val>
                                        </p:tav>
                                      </p:tavLst>
                                    </p:anim>
                                    <p:anim calcmode="lin" valueType="num">
                                      <p:cBhvr additive="base">
                                        <p:cTn id="44" dur="500" fill="hold"/>
                                        <p:tgtEl>
                                          <p:spTgt spid="11777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763" grpId="0" build="p"/>
      <p:bldP spid="117765" grpId="0"/>
      <p:bldP spid="117766" grpId="0"/>
      <p:bldP spid="117767" grpId="0"/>
      <p:bldP spid="117768" grpId="0"/>
      <p:bldP spid="117769" grpId="0"/>
      <p:bldP spid="117770" grpId="0"/>
      <p:bldP spid="11777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60" name="Rectangle 4"/>
          <p:cNvSpPr>
            <a:spLocks noChangeArrowheads="1"/>
          </p:cNvSpPr>
          <p:nvPr/>
        </p:nvSpPr>
        <p:spPr bwMode="auto">
          <a:xfrm>
            <a:off x="152400" y="76200"/>
            <a:ext cx="7696200" cy="1295400"/>
          </a:xfrm>
          <a:prstGeom prst="rect">
            <a:avLst/>
          </a:prstGeom>
          <a:noFill/>
          <a:ln w="9525">
            <a:noFill/>
            <a:miter lim="800000"/>
            <a:headEnd/>
            <a:tailEnd/>
          </a:ln>
          <a:effectLst/>
        </p:spPr>
        <p:txBody>
          <a:bodyPr/>
          <a:lstStyle/>
          <a:p>
            <a:pPr marL="342900" indent="-342900">
              <a:spcBef>
                <a:spcPct val="20000"/>
              </a:spcBef>
            </a:pPr>
            <a:r>
              <a:rPr lang="en-US" sz="2400" b="1">
                <a:solidFill>
                  <a:srgbClr val="990033"/>
                </a:solidFill>
                <a:latin typeface="Book Antiqua" pitchFamily="18" charset="0"/>
              </a:rPr>
              <a:t>Rationality in Decision Making:</a:t>
            </a:r>
          </a:p>
          <a:p>
            <a:pPr marL="342900" indent="-342900">
              <a:spcBef>
                <a:spcPct val="20000"/>
              </a:spcBef>
            </a:pPr>
            <a:r>
              <a:rPr lang="en-US" sz="2400" b="1">
                <a:solidFill>
                  <a:srgbClr val="990033"/>
                </a:solidFill>
                <a:latin typeface="Book Antiqua" pitchFamily="18" charset="0"/>
              </a:rPr>
              <a:t> - Based on Logic or Reasons</a:t>
            </a:r>
          </a:p>
          <a:p>
            <a:pPr marL="342900" indent="-342900">
              <a:spcBef>
                <a:spcPct val="20000"/>
              </a:spcBef>
            </a:pPr>
            <a:r>
              <a:rPr lang="en-US" sz="2400" b="1">
                <a:solidFill>
                  <a:srgbClr val="990033"/>
                </a:solidFill>
                <a:latin typeface="Book Antiqua" pitchFamily="18" charset="0"/>
              </a:rPr>
              <a:t> </a:t>
            </a:r>
          </a:p>
        </p:txBody>
      </p:sp>
      <p:sp>
        <p:nvSpPr>
          <p:cNvPr id="121861" name="Rectangle 5"/>
          <p:cNvSpPr>
            <a:spLocks noChangeArrowheads="1"/>
          </p:cNvSpPr>
          <p:nvPr/>
        </p:nvSpPr>
        <p:spPr bwMode="auto">
          <a:xfrm>
            <a:off x="152400" y="685800"/>
            <a:ext cx="7696200" cy="457200"/>
          </a:xfrm>
          <a:prstGeom prst="rect">
            <a:avLst/>
          </a:prstGeom>
          <a:noFill/>
          <a:ln w="9525">
            <a:noFill/>
            <a:miter lim="800000"/>
            <a:headEnd/>
            <a:tailEnd/>
          </a:ln>
          <a:effectLst/>
        </p:spPr>
        <p:txBody>
          <a:bodyPr/>
          <a:lstStyle/>
          <a:p>
            <a:pPr marL="342900" indent="-342900">
              <a:spcBef>
                <a:spcPct val="20000"/>
              </a:spcBef>
            </a:pPr>
            <a:endParaRPr lang="en-US" sz="2400" b="1">
              <a:solidFill>
                <a:srgbClr val="990033"/>
              </a:solidFill>
              <a:latin typeface="Book Antiqua" pitchFamily="18" charset="0"/>
            </a:endParaRPr>
          </a:p>
          <a:p>
            <a:pPr marL="342900" indent="-342900">
              <a:spcBef>
                <a:spcPct val="20000"/>
              </a:spcBef>
            </a:pPr>
            <a:endParaRPr lang="en-US" sz="2400" b="1">
              <a:solidFill>
                <a:srgbClr val="990033"/>
              </a:solidFill>
              <a:latin typeface="Book Antiqua" pitchFamily="18" charset="0"/>
            </a:endParaRPr>
          </a:p>
          <a:p>
            <a:pPr marL="342900" indent="-342900">
              <a:spcBef>
                <a:spcPct val="20000"/>
              </a:spcBef>
            </a:pPr>
            <a:r>
              <a:rPr lang="en-US" sz="2400" b="1">
                <a:solidFill>
                  <a:srgbClr val="990033"/>
                </a:solidFill>
                <a:latin typeface="Book Antiqua" pitchFamily="18" charset="0"/>
              </a:rPr>
              <a:t>Limited, or “Bounded”, Rationality </a:t>
            </a:r>
          </a:p>
        </p:txBody>
      </p:sp>
      <p:sp>
        <p:nvSpPr>
          <p:cNvPr id="121862" name="Rectangle 6"/>
          <p:cNvSpPr>
            <a:spLocks noGrp="1" noChangeArrowheads="1"/>
          </p:cNvSpPr>
          <p:nvPr>
            <p:ph type="body" idx="1"/>
          </p:nvPr>
        </p:nvSpPr>
        <p:spPr>
          <a:xfrm>
            <a:off x="152400" y="2286000"/>
            <a:ext cx="8763000" cy="838200"/>
          </a:xfrm>
          <a:noFill/>
          <a:ln/>
        </p:spPr>
        <p:txBody>
          <a:bodyPr/>
          <a:lstStyle/>
          <a:p>
            <a:pPr marL="0" indent="0" algn="just">
              <a:buFontTx/>
              <a:buNone/>
            </a:pPr>
            <a:r>
              <a:rPr lang="en-US" sz="2400" b="1">
                <a:latin typeface="Book Antiqua" pitchFamily="18" charset="0"/>
              </a:rPr>
              <a:t>Satisficing </a:t>
            </a:r>
            <a:r>
              <a:rPr lang="en-US" sz="2400">
                <a:latin typeface="Book Antiqua" pitchFamily="18" charset="0"/>
              </a:rPr>
              <a:t>Picking a course of action that is satisfactory or good enough under the circumstances.</a:t>
            </a:r>
            <a:endParaRPr lang="en-US" sz="2400" b="1">
              <a:latin typeface="Book Antiqua" pitchFamily="18" charset="0"/>
            </a:endParaRPr>
          </a:p>
        </p:txBody>
      </p:sp>
      <p:sp>
        <p:nvSpPr>
          <p:cNvPr id="121863" name="Rectangle 7"/>
          <p:cNvSpPr>
            <a:spLocks noChangeArrowheads="1"/>
          </p:cNvSpPr>
          <p:nvPr/>
        </p:nvSpPr>
        <p:spPr bwMode="auto">
          <a:xfrm>
            <a:off x="152400" y="2819400"/>
            <a:ext cx="8991600" cy="533400"/>
          </a:xfrm>
          <a:prstGeom prst="rect">
            <a:avLst/>
          </a:prstGeom>
          <a:noFill/>
          <a:ln w="9525">
            <a:noFill/>
            <a:miter lim="800000"/>
            <a:headEnd/>
            <a:tailEnd/>
          </a:ln>
          <a:effectLst/>
        </p:spPr>
        <p:txBody>
          <a:bodyPr/>
          <a:lstStyle/>
          <a:p>
            <a:pPr indent="4763">
              <a:spcBef>
                <a:spcPct val="20000"/>
              </a:spcBef>
            </a:pPr>
            <a:endParaRPr lang="en-US" sz="2800" b="1" u="sng">
              <a:solidFill>
                <a:srgbClr val="0000CC"/>
              </a:solidFill>
              <a:latin typeface="Book Antiqua" pitchFamily="18" charset="0"/>
            </a:endParaRPr>
          </a:p>
          <a:p>
            <a:pPr indent="4763">
              <a:spcBef>
                <a:spcPct val="20000"/>
              </a:spcBef>
            </a:pPr>
            <a:r>
              <a:rPr lang="en-US" sz="2800" b="1" u="sng">
                <a:solidFill>
                  <a:srgbClr val="0000CC"/>
                </a:solidFill>
                <a:latin typeface="Book Antiqua" pitchFamily="18" charset="0"/>
              </a:rPr>
              <a:t>Development of Alternatives and the Limiting Factor</a:t>
            </a:r>
          </a:p>
        </p:txBody>
      </p:sp>
      <p:sp>
        <p:nvSpPr>
          <p:cNvPr id="121864" name="Rectangle 8"/>
          <p:cNvSpPr>
            <a:spLocks noChangeArrowheads="1"/>
          </p:cNvSpPr>
          <p:nvPr/>
        </p:nvSpPr>
        <p:spPr bwMode="auto">
          <a:xfrm>
            <a:off x="152400" y="3886200"/>
            <a:ext cx="8610600" cy="2057400"/>
          </a:xfrm>
          <a:prstGeom prst="rect">
            <a:avLst/>
          </a:prstGeom>
          <a:noFill/>
          <a:ln w="9525">
            <a:noFill/>
            <a:miter lim="800000"/>
            <a:headEnd/>
            <a:tailEnd/>
          </a:ln>
          <a:effectLst/>
        </p:spPr>
        <p:txBody>
          <a:bodyPr/>
          <a:lstStyle/>
          <a:p>
            <a:pPr algn="just">
              <a:spcBef>
                <a:spcPct val="20000"/>
              </a:spcBef>
            </a:pPr>
            <a:endParaRPr lang="en-US" sz="2400" b="1">
              <a:latin typeface="Book Antiqua" pitchFamily="18" charset="0"/>
            </a:endParaRPr>
          </a:p>
          <a:p>
            <a:pPr algn="just">
              <a:spcBef>
                <a:spcPct val="20000"/>
              </a:spcBef>
            </a:pPr>
            <a:r>
              <a:rPr lang="en-US" sz="2400" b="1">
                <a:latin typeface="Book Antiqua" pitchFamily="18" charset="0"/>
              </a:rPr>
              <a:t>Principle of the limiting factor: </a:t>
            </a:r>
            <a:r>
              <a:rPr lang="en-US" sz="2400">
                <a:latin typeface="Book Antiqua" pitchFamily="18" charset="0"/>
              </a:rPr>
              <a:t>By recognizing and overcoming factors that stand critically in the way of a goal, the best alternative course of action can be selected.</a:t>
            </a:r>
            <a:endParaRPr lang="en-US" sz="2400" b="1">
              <a:latin typeface="Book Antiqua" pitchFamily="18"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21860"/>
                                        </p:tgtEl>
                                        <p:attrNameLst>
                                          <p:attrName>style.visibility</p:attrName>
                                        </p:attrNameLst>
                                      </p:cBhvr>
                                      <p:to>
                                        <p:strVal val="visible"/>
                                      </p:to>
                                    </p:set>
                                    <p:animEffect transition="in" filter="wipe(down)">
                                      <p:cBhvr>
                                        <p:cTn id="7" dur="500"/>
                                        <p:tgtEl>
                                          <p:spTgt spid="12186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1861"/>
                                        </p:tgtEl>
                                        <p:attrNameLst>
                                          <p:attrName>style.visibility</p:attrName>
                                        </p:attrNameLst>
                                      </p:cBhvr>
                                      <p:to>
                                        <p:strVal val="visible"/>
                                      </p:to>
                                    </p:set>
                                    <p:animEffect transition="in" filter="wipe(down)">
                                      <p:cBhvr>
                                        <p:cTn id="12" dur="500"/>
                                        <p:tgtEl>
                                          <p:spTgt spid="121861"/>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121862">
                                            <p:txEl>
                                              <p:pRg st="0" end="0"/>
                                            </p:txEl>
                                          </p:spTgt>
                                        </p:tgtEl>
                                        <p:attrNameLst>
                                          <p:attrName>style.visibility</p:attrName>
                                        </p:attrNameLst>
                                      </p:cBhvr>
                                      <p:to>
                                        <p:strVal val="visible"/>
                                      </p:to>
                                    </p:set>
                                    <p:animEffect transition="in" filter="wipe(left)">
                                      <p:cBhvr>
                                        <p:cTn id="16" dur="500"/>
                                        <p:tgtEl>
                                          <p:spTgt spid="121862">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121863"/>
                                        </p:tgtEl>
                                        <p:attrNameLst>
                                          <p:attrName>style.visibility</p:attrName>
                                        </p:attrNameLst>
                                      </p:cBhvr>
                                      <p:to>
                                        <p:strVal val="visible"/>
                                      </p:to>
                                    </p:set>
                                    <p:animEffect transition="in" filter="blinds(horizontal)">
                                      <p:cBhvr>
                                        <p:cTn id="21" dur="500"/>
                                        <p:tgtEl>
                                          <p:spTgt spid="121863"/>
                                        </p:tgtEl>
                                      </p:cBhvr>
                                    </p:animEffect>
                                  </p:childTnLst>
                                </p:cTn>
                              </p:par>
                            </p:childTnLst>
                          </p:cTn>
                        </p:par>
                        <p:par>
                          <p:cTn id="22" fill="hold">
                            <p:stCondLst>
                              <p:cond delay="500"/>
                            </p:stCondLst>
                            <p:childTnLst>
                              <p:par>
                                <p:cTn id="23" presetID="22" presetClass="entr" presetSubtype="8" fill="hold" grpId="0" nodeType="afterEffect">
                                  <p:stCondLst>
                                    <p:cond delay="0"/>
                                  </p:stCondLst>
                                  <p:childTnLst>
                                    <p:set>
                                      <p:cBhvr>
                                        <p:cTn id="24" dur="1" fill="hold">
                                          <p:stCondLst>
                                            <p:cond delay="0"/>
                                          </p:stCondLst>
                                        </p:cTn>
                                        <p:tgtEl>
                                          <p:spTgt spid="121864"/>
                                        </p:tgtEl>
                                        <p:attrNameLst>
                                          <p:attrName>style.visibility</p:attrName>
                                        </p:attrNameLst>
                                      </p:cBhvr>
                                      <p:to>
                                        <p:strVal val="visible"/>
                                      </p:to>
                                    </p:set>
                                    <p:animEffect transition="in" filter="wipe(left)">
                                      <p:cBhvr>
                                        <p:cTn id="25" dur="500"/>
                                        <p:tgtEl>
                                          <p:spTgt spid="1218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860" grpId="0"/>
      <p:bldP spid="121861" grpId="0"/>
      <p:bldP spid="121862" grpId="0" build="p"/>
      <p:bldP spid="121863" grpId="0"/>
      <p:bldP spid="12186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4" name="Rectangle 4"/>
          <p:cNvSpPr>
            <a:spLocks noChangeArrowheads="1"/>
          </p:cNvSpPr>
          <p:nvPr/>
        </p:nvSpPr>
        <p:spPr bwMode="auto">
          <a:xfrm>
            <a:off x="152400" y="762000"/>
            <a:ext cx="7696200" cy="457200"/>
          </a:xfrm>
          <a:prstGeom prst="rect">
            <a:avLst/>
          </a:prstGeom>
          <a:noFill/>
          <a:ln w="9525">
            <a:noFill/>
            <a:miter lim="800000"/>
            <a:headEnd/>
            <a:tailEnd/>
          </a:ln>
          <a:effectLst/>
        </p:spPr>
        <p:txBody>
          <a:bodyPr/>
          <a:lstStyle/>
          <a:p>
            <a:pPr marL="342900" indent="-342900">
              <a:spcBef>
                <a:spcPct val="20000"/>
              </a:spcBef>
            </a:pPr>
            <a:r>
              <a:rPr lang="en-US" sz="2400" b="1">
                <a:solidFill>
                  <a:srgbClr val="990033"/>
                </a:solidFill>
                <a:latin typeface="Book Antiqua" pitchFamily="18" charset="0"/>
              </a:rPr>
              <a:t>Quantitative and Qualitative Factors</a:t>
            </a:r>
          </a:p>
        </p:txBody>
      </p:sp>
      <p:sp>
        <p:nvSpPr>
          <p:cNvPr id="122885" name="Rectangle 5"/>
          <p:cNvSpPr>
            <a:spLocks noChangeArrowheads="1"/>
          </p:cNvSpPr>
          <p:nvPr/>
        </p:nvSpPr>
        <p:spPr bwMode="auto">
          <a:xfrm>
            <a:off x="152400" y="76200"/>
            <a:ext cx="7620000" cy="533400"/>
          </a:xfrm>
          <a:prstGeom prst="rect">
            <a:avLst/>
          </a:prstGeom>
          <a:noFill/>
          <a:ln w="9525">
            <a:noFill/>
            <a:miter lim="800000"/>
            <a:headEnd/>
            <a:tailEnd/>
          </a:ln>
          <a:effectLst/>
        </p:spPr>
        <p:txBody>
          <a:bodyPr/>
          <a:lstStyle/>
          <a:p>
            <a:pPr indent="4763">
              <a:spcBef>
                <a:spcPct val="20000"/>
              </a:spcBef>
            </a:pPr>
            <a:r>
              <a:rPr lang="en-US" sz="2800" b="1" u="sng">
                <a:solidFill>
                  <a:srgbClr val="0000CC"/>
                </a:solidFill>
                <a:latin typeface="Book Antiqua" pitchFamily="18" charset="0"/>
              </a:rPr>
              <a:t>Evaluation of Alternatives</a:t>
            </a:r>
          </a:p>
        </p:txBody>
      </p:sp>
      <p:sp>
        <p:nvSpPr>
          <p:cNvPr id="122886" name="Rectangle 6"/>
          <p:cNvSpPr>
            <a:spLocks noChangeArrowheads="1"/>
          </p:cNvSpPr>
          <p:nvPr/>
        </p:nvSpPr>
        <p:spPr bwMode="auto">
          <a:xfrm>
            <a:off x="152400" y="1371600"/>
            <a:ext cx="8610600" cy="1981200"/>
          </a:xfrm>
          <a:prstGeom prst="rect">
            <a:avLst/>
          </a:prstGeom>
          <a:noFill/>
          <a:ln w="9525">
            <a:noFill/>
            <a:miter lim="800000"/>
            <a:headEnd/>
            <a:tailEnd/>
          </a:ln>
          <a:effectLst/>
        </p:spPr>
        <p:txBody>
          <a:bodyPr/>
          <a:lstStyle/>
          <a:p>
            <a:pPr algn="just">
              <a:spcBef>
                <a:spcPct val="20000"/>
              </a:spcBef>
            </a:pPr>
            <a:r>
              <a:rPr lang="en-US" sz="2400" b="1">
                <a:latin typeface="Book Antiqua" pitchFamily="18" charset="0"/>
              </a:rPr>
              <a:t>Quantitative factors </a:t>
            </a:r>
            <a:r>
              <a:rPr lang="en-US" sz="2400">
                <a:latin typeface="Book Antiqua" pitchFamily="18" charset="0"/>
              </a:rPr>
              <a:t>Factors that can be measured in numerical terms.</a:t>
            </a:r>
          </a:p>
          <a:p>
            <a:pPr algn="just">
              <a:spcBef>
                <a:spcPct val="20000"/>
              </a:spcBef>
            </a:pPr>
            <a:endParaRPr lang="en-US" sz="1400" b="1">
              <a:latin typeface="Book Antiqua" pitchFamily="18" charset="0"/>
            </a:endParaRPr>
          </a:p>
          <a:p>
            <a:pPr algn="just">
              <a:spcBef>
                <a:spcPct val="20000"/>
              </a:spcBef>
            </a:pPr>
            <a:r>
              <a:rPr lang="en-US" sz="2400" b="1">
                <a:latin typeface="Book Antiqua" pitchFamily="18" charset="0"/>
              </a:rPr>
              <a:t>Qualitative, or intangible, factors</a:t>
            </a:r>
            <a:r>
              <a:rPr lang="en-US" sz="2400">
                <a:latin typeface="Book Antiqua" pitchFamily="18" charset="0"/>
              </a:rPr>
              <a:t> Factors that are difficult to measure numerically.</a:t>
            </a:r>
            <a:endParaRPr lang="en-US" sz="2400" b="1">
              <a:latin typeface="Book Antiqua" pitchFamily="18" charset="0"/>
            </a:endParaRPr>
          </a:p>
        </p:txBody>
      </p:sp>
      <p:sp>
        <p:nvSpPr>
          <p:cNvPr id="122887" name="Rectangle 7"/>
          <p:cNvSpPr>
            <a:spLocks noChangeArrowheads="1"/>
          </p:cNvSpPr>
          <p:nvPr/>
        </p:nvSpPr>
        <p:spPr bwMode="auto">
          <a:xfrm>
            <a:off x="152400" y="3581400"/>
            <a:ext cx="7696200" cy="457200"/>
          </a:xfrm>
          <a:prstGeom prst="rect">
            <a:avLst/>
          </a:prstGeom>
          <a:noFill/>
          <a:ln w="9525">
            <a:noFill/>
            <a:miter lim="800000"/>
            <a:headEnd/>
            <a:tailEnd/>
          </a:ln>
          <a:effectLst/>
        </p:spPr>
        <p:txBody>
          <a:bodyPr/>
          <a:lstStyle/>
          <a:p>
            <a:pPr marL="342900" indent="-342900">
              <a:spcBef>
                <a:spcPct val="20000"/>
              </a:spcBef>
            </a:pPr>
            <a:r>
              <a:rPr lang="en-US" sz="2400" b="1">
                <a:solidFill>
                  <a:srgbClr val="990033"/>
                </a:solidFill>
                <a:latin typeface="Book Antiqua" pitchFamily="18" charset="0"/>
              </a:rPr>
              <a:t>Marginal Analysis</a:t>
            </a:r>
          </a:p>
        </p:txBody>
      </p:sp>
      <p:sp>
        <p:nvSpPr>
          <p:cNvPr id="122888" name="Rectangle 8"/>
          <p:cNvSpPr>
            <a:spLocks noChangeArrowheads="1"/>
          </p:cNvSpPr>
          <p:nvPr/>
        </p:nvSpPr>
        <p:spPr bwMode="auto">
          <a:xfrm>
            <a:off x="152400" y="4038600"/>
            <a:ext cx="8610600" cy="1219200"/>
          </a:xfrm>
          <a:prstGeom prst="rect">
            <a:avLst/>
          </a:prstGeom>
          <a:noFill/>
          <a:ln w="9525">
            <a:noFill/>
            <a:miter lim="800000"/>
            <a:headEnd/>
            <a:tailEnd/>
          </a:ln>
          <a:effectLst/>
        </p:spPr>
        <p:txBody>
          <a:bodyPr/>
          <a:lstStyle/>
          <a:p>
            <a:pPr algn="just">
              <a:spcBef>
                <a:spcPct val="20000"/>
              </a:spcBef>
            </a:pPr>
            <a:r>
              <a:rPr lang="en-US" sz="2400">
                <a:latin typeface="Book Antiqua" pitchFamily="18" charset="0"/>
              </a:rPr>
              <a:t>Evaluating alternatives may involve marginal analysis. It is “Comparing the additional revenue and the additional cost arising from increasing output”.</a:t>
            </a:r>
            <a:endParaRPr lang="en-US" sz="2400" b="1">
              <a:latin typeface="Book Antiqua" pitchFamily="18" charset="0"/>
            </a:endParaRPr>
          </a:p>
        </p:txBody>
      </p:sp>
      <p:sp>
        <p:nvSpPr>
          <p:cNvPr id="122889" name="Rectangle 9"/>
          <p:cNvSpPr>
            <a:spLocks noChangeArrowheads="1"/>
          </p:cNvSpPr>
          <p:nvPr/>
        </p:nvSpPr>
        <p:spPr bwMode="auto">
          <a:xfrm>
            <a:off x="152400" y="5334000"/>
            <a:ext cx="7696200" cy="457200"/>
          </a:xfrm>
          <a:prstGeom prst="rect">
            <a:avLst/>
          </a:prstGeom>
          <a:noFill/>
          <a:ln w="9525">
            <a:noFill/>
            <a:miter lim="800000"/>
            <a:headEnd/>
            <a:tailEnd/>
          </a:ln>
          <a:effectLst/>
        </p:spPr>
        <p:txBody>
          <a:bodyPr/>
          <a:lstStyle/>
          <a:p>
            <a:pPr marL="342900" indent="-342900">
              <a:spcBef>
                <a:spcPct val="20000"/>
              </a:spcBef>
            </a:pPr>
            <a:r>
              <a:rPr lang="en-US" sz="2400" b="1">
                <a:solidFill>
                  <a:srgbClr val="990033"/>
                </a:solidFill>
                <a:latin typeface="Book Antiqua" pitchFamily="18" charset="0"/>
              </a:rPr>
              <a:t>Cost-Effectiveness Analysis</a:t>
            </a:r>
          </a:p>
        </p:txBody>
      </p:sp>
      <p:sp>
        <p:nvSpPr>
          <p:cNvPr id="122890" name="Rectangle 10"/>
          <p:cNvSpPr>
            <a:spLocks noChangeArrowheads="1"/>
          </p:cNvSpPr>
          <p:nvPr/>
        </p:nvSpPr>
        <p:spPr bwMode="auto">
          <a:xfrm>
            <a:off x="228600" y="5943600"/>
            <a:ext cx="8610600" cy="457200"/>
          </a:xfrm>
          <a:prstGeom prst="rect">
            <a:avLst/>
          </a:prstGeom>
          <a:noFill/>
          <a:ln w="9525">
            <a:noFill/>
            <a:miter lim="800000"/>
            <a:headEnd/>
            <a:tailEnd/>
          </a:ln>
          <a:effectLst/>
        </p:spPr>
        <p:txBody>
          <a:bodyPr/>
          <a:lstStyle/>
          <a:p>
            <a:pPr algn="just">
              <a:spcBef>
                <a:spcPct val="20000"/>
              </a:spcBef>
            </a:pPr>
            <a:r>
              <a:rPr lang="en-US" sz="2400">
                <a:latin typeface="Book Antiqua" pitchFamily="18" charset="0"/>
              </a:rPr>
              <a:t>Seeks the best ratio of benefit and cost.</a:t>
            </a:r>
            <a:endParaRPr lang="en-US" sz="2400" b="1">
              <a:latin typeface="Book Antiqua" pitchFamily="18"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22885"/>
                                        </p:tgtEl>
                                        <p:attrNameLst>
                                          <p:attrName>style.visibility</p:attrName>
                                        </p:attrNameLst>
                                      </p:cBhvr>
                                      <p:to>
                                        <p:strVal val="visible"/>
                                      </p:to>
                                    </p:set>
                                    <p:animEffect transition="in" filter="blinds(horizontal)">
                                      <p:cBhvr>
                                        <p:cTn id="7" dur="500"/>
                                        <p:tgtEl>
                                          <p:spTgt spid="12288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2884"/>
                                        </p:tgtEl>
                                        <p:attrNameLst>
                                          <p:attrName>style.visibility</p:attrName>
                                        </p:attrNameLst>
                                      </p:cBhvr>
                                      <p:to>
                                        <p:strVal val="visible"/>
                                      </p:to>
                                    </p:set>
                                    <p:animEffect transition="in" filter="wipe(down)">
                                      <p:cBhvr>
                                        <p:cTn id="12" dur="500"/>
                                        <p:tgtEl>
                                          <p:spTgt spid="122884"/>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22886"/>
                                        </p:tgtEl>
                                        <p:attrNameLst>
                                          <p:attrName>style.visibility</p:attrName>
                                        </p:attrNameLst>
                                      </p:cBhvr>
                                      <p:to>
                                        <p:strVal val="visible"/>
                                      </p:to>
                                    </p:set>
                                    <p:animEffect transition="in" filter="fade">
                                      <p:cBhvr>
                                        <p:cTn id="16" dur="500"/>
                                        <p:tgtEl>
                                          <p:spTgt spid="12288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122887"/>
                                        </p:tgtEl>
                                        <p:attrNameLst>
                                          <p:attrName>style.visibility</p:attrName>
                                        </p:attrNameLst>
                                      </p:cBhvr>
                                      <p:to>
                                        <p:strVal val="visible"/>
                                      </p:to>
                                    </p:set>
                                    <p:animEffect transition="in" filter="wipe(left)">
                                      <p:cBhvr>
                                        <p:cTn id="21" dur="500"/>
                                        <p:tgtEl>
                                          <p:spTgt spid="122887"/>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22888"/>
                                        </p:tgtEl>
                                        <p:attrNameLst>
                                          <p:attrName>style.visibility</p:attrName>
                                        </p:attrNameLst>
                                      </p:cBhvr>
                                      <p:to>
                                        <p:strVal val="visible"/>
                                      </p:to>
                                    </p:set>
                                    <p:animEffect transition="in" filter="fade">
                                      <p:cBhvr>
                                        <p:cTn id="25" dur="500"/>
                                        <p:tgtEl>
                                          <p:spTgt spid="122888"/>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122889"/>
                                        </p:tgtEl>
                                        <p:attrNameLst>
                                          <p:attrName>style.visibility</p:attrName>
                                        </p:attrNameLst>
                                      </p:cBhvr>
                                      <p:to>
                                        <p:strVal val="visible"/>
                                      </p:to>
                                    </p:set>
                                    <p:animEffect transition="in" filter="wipe(left)">
                                      <p:cBhvr>
                                        <p:cTn id="30" dur="500"/>
                                        <p:tgtEl>
                                          <p:spTgt spid="122889"/>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122890"/>
                                        </p:tgtEl>
                                        <p:attrNameLst>
                                          <p:attrName>style.visibility</p:attrName>
                                        </p:attrNameLst>
                                      </p:cBhvr>
                                      <p:to>
                                        <p:strVal val="visible"/>
                                      </p:to>
                                    </p:set>
                                    <p:animEffect transition="in" filter="fade">
                                      <p:cBhvr>
                                        <p:cTn id="34" dur="500"/>
                                        <p:tgtEl>
                                          <p:spTgt spid="1228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884" grpId="0"/>
      <p:bldP spid="122885" grpId="0"/>
      <p:bldP spid="122886" grpId="0"/>
      <p:bldP spid="122887" grpId="0"/>
      <p:bldP spid="122888" grpId="0"/>
      <p:bldP spid="122889" grpId="0"/>
      <p:bldP spid="12289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9" name="Rectangle 5"/>
          <p:cNvSpPr>
            <a:spLocks noChangeArrowheads="1"/>
          </p:cNvSpPr>
          <p:nvPr/>
        </p:nvSpPr>
        <p:spPr bwMode="auto">
          <a:xfrm>
            <a:off x="152400" y="152400"/>
            <a:ext cx="7620000" cy="533400"/>
          </a:xfrm>
          <a:prstGeom prst="rect">
            <a:avLst/>
          </a:prstGeom>
          <a:noFill/>
          <a:ln w="9525">
            <a:noFill/>
            <a:miter lim="800000"/>
            <a:headEnd/>
            <a:tailEnd/>
          </a:ln>
          <a:effectLst/>
        </p:spPr>
        <p:txBody>
          <a:bodyPr/>
          <a:lstStyle/>
          <a:p>
            <a:pPr indent="4763">
              <a:spcBef>
                <a:spcPct val="20000"/>
              </a:spcBef>
            </a:pPr>
            <a:r>
              <a:rPr lang="en-US" sz="2800" b="1" u="sng">
                <a:solidFill>
                  <a:srgbClr val="0000CC"/>
                </a:solidFill>
                <a:latin typeface="Book Antiqua" pitchFamily="18" charset="0"/>
              </a:rPr>
              <a:t>Selecting an Alternative : Three Approaches</a:t>
            </a:r>
          </a:p>
        </p:txBody>
      </p:sp>
      <p:sp>
        <p:nvSpPr>
          <p:cNvPr id="123910" name="Rectangle 6"/>
          <p:cNvSpPr>
            <a:spLocks noChangeArrowheads="1"/>
          </p:cNvSpPr>
          <p:nvPr/>
        </p:nvSpPr>
        <p:spPr bwMode="auto">
          <a:xfrm>
            <a:off x="228600" y="914400"/>
            <a:ext cx="8610600" cy="914400"/>
          </a:xfrm>
          <a:prstGeom prst="rect">
            <a:avLst/>
          </a:prstGeom>
          <a:noFill/>
          <a:ln w="9525">
            <a:noFill/>
            <a:miter lim="800000"/>
            <a:headEnd/>
            <a:tailEnd/>
          </a:ln>
          <a:effectLst/>
        </p:spPr>
        <p:txBody>
          <a:bodyPr/>
          <a:lstStyle/>
          <a:p>
            <a:pPr algn="just">
              <a:spcBef>
                <a:spcPct val="20000"/>
              </a:spcBef>
            </a:pPr>
            <a:r>
              <a:rPr lang="en-US" sz="2400">
                <a:latin typeface="Book Antiqua" pitchFamily="18" charset="0"/>
              </a:rPr>
              <a:t>When selecting from among alternatives, managers can use three basic approaches :</a:t>
            </a:r>
          </a:p>
        </p:txBody>
      </p:sp>
      <p:sp>
        <p:nvSpPr>
          <p:cNvPr id="123911" name="Rectangle 7"/>
          <p:cNvSpPr>
            <a:spLocks noChangeArrowheads="1"/>
          </p:cNvSpPr>
          <p:nvPr/>
        </p:nvSpPr>
        <p:spPr bwMode="auto">
          <a:xfrm>
            <a:off x="381000" y="2057400"/>
            <a:ext cx="5181600" cy="457200"/>
          </a:xfrm>
          <a:prstGeom prst="rect">
            <a:avLst/>
          </a:prstGeom>
          <a:noFill/>
          <a:ln w="9525">
            <a:noFill/>
            <a:miter lim="800000"/>
            <a:headEnd/>
            <a:tailEnd/>
          </a:ln>
          <a:effectLst/>
        </p:spPr>
        <p:txBody>
          <a:bodyPr/>
          <a:lstStyle/>
          <a:p>
            <a:pPr marL="609600" indent="-609600" algn="just">
              <a:spcBef>
                <a:spcPct val="20000"/>
              </a:spcBef>
              <a:buFontTx/>
              <a:buAutoNum type="arabicPeriod"/>
            </a:pPr>
            <a:r>
              <a:rPr lang="en-US" sz="2400">
                <a:latin typeface="Book Antiqua" pitchFamily="18" charset="0"/>
              </a:rPr>
              <a:t>Experience,</a:t>
            </a:r>
          </a:p>
        </p:txBody>
      </p:sp>
      <p:sp>
        <p:nvSpPr>
          <p:cNvPr id="123912" name="Rectangle 8"/>
          <p:cNvSpPr>
            <a:spLocks noChangeArrowheads="1"/>
          </p:cNvSpPr>
          <p:nvPr/>
        </p:nvSpPr>
        <p:spPr bwMode="auto">
          <a:xfrm>
            <a:off x="381000" y="2743200"/>
            <a:ext cx="5181600" cy="457200"/>
          </a:xfrm>
          <a:prstGeom prst="rect">
            <a:avLst/>
          </a:prstGeom>
          <a:noFill/>
          <a:ln w="9525">
            <a:noFill/>
            <a:miter lim="800000"/>
            <a:headEnd/>
            <a:tailEnd/>
          </a:ln>
          <a:effectLst/>
        </p:spPr>
        <p:txBody>
          <a:bodyPr/>
          <a:lstStyle/>
          <a:p>
            <a:pPr marL="609600" indent="-609600" algn="just">
              <a:spcBef>
                <a:spcPct val="20000"/>
              </a:spcBef>
              <a:buFontTx/>
              <a:buAutoNum type="arabicPeriod" startAt="2"/>
            </a:pPr>
            <a:r>
              <a:rPr lang="en-US" sz="2400">
                <a:latin typeface="Book Antiqua" pitchFamily="18" charset="0"/>
              </a:rPr>
              <a:t>Experimentation, and</a:t>
            </a:r>
          </a:p>
        </p:txBody>
      </p:sp>
      <p:sp>
        <p:nvSpPr>
          <p:cNvPr id="123913" name="Rectangle 9"/>
          <p:cNvSpPr>
            <a:spLocks noChangeArrowheads="1"/>
          </p:cNvSpPr>
          <p:nvPr/>
        </p:nvSpPr>
        <p:spPr bwMode="auto">
          <a:xfrm>
            <a:off x="381000" y="3429000"/>
            <a:ext cx="5181600" cy="457200"/>
          </a:xfrm>
          <a:prstGeom prst="rect">
            <a:avLst/>
          </a:prstGeom>
          <a:noFill/>
          <a:ln w="9525">
            <a:noFill/>
            <a:miter lim="800000"/>
            <a:headEnd/>
            <a:tailEnd/>
          </a:ln>
          <a:effectLst/>
        </p:spPr>
        <p:txBody>
          <a:bodyPr/>
          <a:lstStyle/>
          <a:p>
            <a:pPr marL="609600" indent="-609600" algn="just">
              <a:spcBef>
                <a:spcPct val="20000"/>
              </a:spcBef>
              <a:buFontTx/>
              <a:buAutoNum type="arabicPeriod" startAt="3"/>
            </a:pPr>
            <a:r>
              <a:rPr lang="en-US" sz="2400">
                <a:latin typeface="Book Antiqua" pitchFamily="18" charset="0"/>
              </a:rPr>
              <a:t>Research and Analysis.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23909"/>
                                        </p:tgtEl>
                                        <p:attrNameLst>
                                          <p:attrName>style.visibility</p:attrName>
                                        </p:attrNameLst>
                                      </p:cBhvr>
                                      <p:to>
                                        <p:strVal val="visible"/>
                                      </p:to>
                                    </p:set>
                                    <p:animEffect transition="in" filter="blinds(horizontal)">
                                      <p:cBhvr>
                                        <p:cTn id="7" dur="500"/>
                                        <p:tgtEl>
                                          <p:spTgt spid="12390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23910"/>
                                        </p:tgtEl>
                                        <p:attrNameLst>
                                          <p:attrName>style.visibility</p:attrName>
                                        </p:attrNameLst>
                                      </p:cBhvr>
                                      <p:to>
                                        <p:strVal val="visible"/>
                                      </p:to>
                                    </p:set>
                                    <p:animEffect transition="in" filter="wipe(down)">
                                      <p:cBhvr>
                                        <p:cTn id="11" dur="500"/>
                                        <p:tgtEl>
                                          <p:spTgt spid="123910"/>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fill="hold" grpId="0" nodeType="clickEffect">
                                  <p:stCondLst>
                                    <p:cond delay="0"/>
                                  </p:stCondLst>
                                  <p:childTnLst>
                                    <p:set>
                                      <p:cBhvr>
                                        <p:cTn id="15" dur="1" fill="hold">
                                          <p:stCondLst>
                                            <p:cond delay="0"/>
                                          </p:stCondLst>
                                        </p:cTn>
                                        <p:tgtEl>
                                          <p:spTgt spid="123911"/>
                                        </p:tgtEl>
                                        <p:attrNameLst>
                                          <p:attrName>style.visibility</p:attrName>
                                        </p:attrNameLst>
                                      </p:cBhvr>
                                      <p:to>
                                        <p:strVal val="visible"/>
                                      </p:to>
                                    </p:set>
                                    <p:anim calcmode="lin" valueType="num">
                                      <p:cBhvr additive="base">
                                        <p:cTn id="16" dur="500" fill="hold"/>
                                        <p:tgtEl>
                                          <p:spTgt spid="123911"/>
                                        </p:tgtEl>
                                        <p:attrNameLst>
                                          <p:attrName>ppt_x</p:attrName>
                                        </p:attrNameLst>
                                      </p:cBhvr>
                                      <p:tavLst>
                                        <p:tav tm="0">
                                          <p:val>
                                            <p:strVal val="0-#ppt_w/2"/>
                                          </p:val>
                                        </p:tav>
                                        <p:tav tm="100000">
                                          <p:val>
                                            <p:strVal val="#ppt_x"/>
                                          </p:val>
                                        </p:tav>
                                      </p:tavLst>
                                    </p:anim>
                                    <p:anim calcmode="lin" valueType="num">
                                      <p:cBhvr additive="base">
                                        <p:cTn id="17" dur="500" fill="hold"/>
                                        <p:tgtEl>
                                          <p:spTgt spid="123911"/>
                                        </p:tgtEl>
                                        <p:attrNameLst>
                                          <p:attrName>ppt_y</p:attrName>
                                        </p:attrNameLst>
                                      </p:cBhvr>
                                      <p:tavLst>
                                        <p:tav tm="0">
                                          <p:val>
                                            <p:strVal val="#ppt_y"/>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grpId="0" nodeType="clickEffect">
                                  <p:stCondLst>
                                    <p:cond delay="0"/>
                                  </p:stCondLst>
                                  <p:childTnLst>
                                    <p:set>
                                      <p:cBhvr>
                                        <p:cTn id="21" dur="1" fill="hold">
                                          <p:stCondLst>
                                            <p:cond delay="0"/>
                                          </p:stCondLst>
                                        </p:cTn>
                                        <p:tgtEl>
                                          <p:spTgt spid="123912"/>
                                        </p:tgtEl>
                                        <p:attrNameLst>
                                          <p:attrName>style.visibility</p:attrName>
                                        </p:attrNameLst>
                                      </p:cBhvr>
                                      <p:to>
                                        <p:strVal val="visible"/>
                                      </p:to>
                                    </p:set>
                                    <p:anim calcmode="lin" valueType="num">
                                      <p:cBhvr additive="base">
                                        <p:cTn id="22" dur="500" fill="hold"/>
                                        <p:tgtEl>
                                          <p:spTgt spid="123912"/>
                                        </p:tgtEl>
                                        <p:attrNameLst>
                                          <p:attrName>ppt_x</p:attrName>
                                        </p:attrNameLst>
                                      </p:cBhvr>
                                      <p:tavLst>
                                        <p:tav tm="0">
                                          <p:val>
                                            <p:strVal val="1+#ppt_w/2"/>
                                          </p:val>
                                        </p:tav>
                                        <p:tav tm="100000">
                                          <p:val>
                                            <p:strVal val="#ppt_x"/>
                                          </p:val>
                                        </p:tav>
                                      </p:tavLst>
                                    </p:anim>
                                    <p:anim calcmode="lin" valueType="num">
                                      <p:cBhvr additive="base">
                                        <p:cTn id="23" dur="500" fill="hold"/>
                                        <p:tgtEl>
                                          <p:spTgt spid="123912"/>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grpId="0" nodeType="clickEffect">
                                  <p:stCondLst>
                                    <p:cond delay="0"/>
                                  </p:stCondLst>
                                  <p:childTnLst>
                                    <p:set>
                                      <p:cBhvr>
                                        <p:cTn id="27" dur="1" fill="hold">
                                          <p:stCondLst>
                                            <p:cond delay="0"/>
                                          </p:stCondLst>
                                        </p:cTn>
                                        <p:tgtEl>
                                          <p:spTgt spid="123913"/>
                                        </p:tgtEl>
                                        <p:attrNameLst>
                                          <p:attrName>style.visibility</p:attrName>
                                        </p:attrNameLst>
                                      </p:cBhvr>
                                      <p:to>
                                        <p:strVal val="visible"/>
                                      </p:to>
                                    </p:set>
                                    <p:anim calcmode="lin" valueType="num">
                                      <p:cBhvr additive="base">
                                        <p:cTn id="28" dur="500" fill="hold"/>
                                        <p:tgtEl>
                                          <p:spTgt spid="123913"/>
                                        </p:tgtEl>
                                        <p:attrNameLst>
                                          <p:attrName>ppt_x</p:attrName>
                                        </p:attrNameLst>
                                      </p:cBhvr>
                                      <p:tavLst>
                                        <p:tav tm="0">
                                          <p:val>
                                            <p:strVal val="0-#ppt_w/2"/>
                                          </p:val>
                                        </p:tav>
                                        <p:tav tm="100000">
                                          <p:val>
                                            <p:strVal val="#ppt_x"/>
                                          </p:val>
                                        </p:tav>
                                      </p:tavLst>
                                    </p:anim>
                                    <p:anim calcmode="lin" valueType="num">
                                      <p:cBhvr additive="base">
                                        <p:cTn id="29" dur="500" fill="hold"/>
                                        <p:tgtEl>
                                          <p:spTgt spid="1239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909" grpId="0"/>
      <p:bldP spid="123910" grpId="0"/>
      <p:bldP spid="123911" grpId="0"/>
      <p:bldP spid="123912" grpId="0"/>
      <p:bldP spid="12391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2" name="Rectangle 4"/>
          <p:cNvSpPr>
            <a:spLocks noChangeArrowheads="1"/>
          </p:cNvSpPr>
          <p:nvPr/>
        </p:nvSpPr>
        <p:spPr bwMode="auto">
          <a:xfrm>
            <a:off x="228600" y="152400"/>
            <a:ext cx="7696200" cy="457200"/>
          </a:xfrm>
          <a:prstGeom prst="rect">
            <a:avLst/>
          </a:prstGeom>
          <a:noFill/>
          <a:ln w="9525">
            <a:noFill/>
            <a:miter lim="800000"/>
            <a:headEnd/>
            <a:tailEnd/>
          </a:ln>
          <a:effectLst/>
        </p:spPr>
        <p:txBody>
          <a:bodyPr/>
          <a:lstStyle/>
          <a:p>
            <a:pPr marL="342900" indent="-342900">
              <a:spcBef>
                <a:spcPct val="20000"/>
              </a:spcBef>
            </a:pPr>
            <a:endParaRPr lang="en-US" sz="2400" b="1">
              <a:solidFill>
                <a:srgbClr val="990033"/>
              </a:solidFill>
              <a:latin typeface="Book Antiqua" pitchFamily="18" charset="0"/>
            </a:endParaRPr>
          </a:p>
        </p:txBody>
      </p:sp>
      <p:sp>
        <p:nvSpPr>
          <p:cNvPr id="124933" name="Text Box 5"/>
          <p:cNvSpPr txBox="1">
            <a:spLocks noChangeArrowheads="1"/>
          </p:cNvSpPr>
          <p:nvPr/>
        </p:nvSpPr>
        <p:spPr bwMode="auto">
          <a:xfrm>
            <a:off x="0" y="6354763"/>
            <a:ext cx="9144000" cy="427037"/>
          </a:xfrm>
          <a:prstGeom prst="rect">
            <a:avLst/>
          </a:prstGeom>
          <a:noFill/>
          <a:ln w="9525">
            <a:noFill/>
            <a:miter lim="800000"/>
            <a:headEnd/>
            <a:tailEnd/>
          </a:ln>
          <a:effectLst/>
        </p:spPr>
        <p:txBody>
          <a:bodyPr>
            <a:spAutoFit/>
          </a:bodyPr>
          <a:lstStyle/>
          <a:p>
            <a:pPr algn="ctr"/>
            <a:r>
              <a:rPr lang="en-US" sz="2200" b="1">
                <a:latin typeface="Book Antiqua" pitchFamily="18" charset="0"/>
              </a:rPr>
              <a:t>Figure 1 :</a:t>
            </a:r>
            <a:r>
              <a:rPr lang="en-US" sz="2200">
                <a:latin typeface="Book Antiqua" pitchFamily="18" charset="0"/>
              </a:rPr>
              <a:t> Bases for selecting from among alternative courses of action</a:t>
            </a:r>
            <a:endParaRPr lang="en-US" sz="2200" b="1">
              <a:latin typeface="Book Antiqua" pitchFamily="18" charset="0"/>
            </a:endParaRPr>
          </a:p>
        </p:txBody>
      </p:sp>
      <p:graphicFrame>
        <p:nvGraphicFramePr>
          <p:cNvPr id="124934" name="Object 6"/>
          <p:cNvGraphicFramePr>
            <a:graphicFrameLocks noChangeAspect="1"/>
          </p:cNvGraphicFramePr>
          <p:nvPr>
            <p:ph/>
          </p:nvPr>
        </p:nvGraphicFramePr>
        <p:xfrm>
          <a:off x="381000" y="685800"/>
          <a:ext cx="8229600" cy="5465763"/>
        </p:xfrm>
        <a:graphic>
          <a:graphicData uri="http://schemas.openxmlformats.org/presentationml/2006/ole">
            <p:oleObj spid="_x0000_s3074" name="Photo Editor Photo" r:id="rId3" imgW="8733333" imgH="5800000" progId="">
              <p:embed/>
            </p:oleObj>
          </a:graphicData>
        </a:graphic>
      </p:graphicFrame>
    </p:spTree>
  </p:cSld>
  <p:clrMapOvr>
    <a:masterClrMapping/>
  </p:clrMapOvr>
  <p:transition>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nodePh="1">
                                  <p:stCondLst>
                                    <p:cond delay="0"/>
                                  </p:stCondLst>
                                  <p:endCondLst>
                                    <p:cond evt="begin" delay="0">
                                      <p:tn val="5"/>
                                    </p:cond>
                                  </p:endCondLst>
                                  <p:childTnLst>
                                    <p:set>
                                      <p:cBhvr>
                                        <p:cTn id="6" dur="1" fill="hold">
                                          <p:stCondLst>
                                            <p:cond delay="0"/>
                                          </p:stCondLst>
                                        </p:cTn>
                                        <p:tgtEl>
                                          <p:spTgt spid="124932"/>
                                        </p:tgtEl>
                                        <p:attrNameLst>
                                          <p:attrName>style.visibility</p:attrName>
                                        </p:attrNameLst>
                                      </p:cBhvr>
                                      <p:to>
                                        <p:strVal val="visible"/>
                                      </p:to>
                                    </p:set>
                                    <p:animEffect transition="in" filter="wipe(down)">
                                      <p:cBhvr>
                                        <p:cTn id="7" dur="500"/>
                                        <p:tgtEl>
                                          <p:spTgt spid="124932"/>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124934"/>
                                        </p:tgtEl>
                                        <p:attrNameLst>
                                          <p:attrName>style.visibility</p:attrName>
                                        </p:attrNameLst>
                                      </p:cBhvr>
                                      <p:to>
                                        <p:strVal val="visible"/>
                                      </p:to>
                                    </p:set>
                                    <p:anim calcmode="lin" valueType="num">
                                      <p:cBhvr>
                                        <p:cTn id="11" dur="500" fill="hold"/>
                                        <p:tgtEl>
                                          <p:spTgt spid="124934"/>
                                        </p:tgtEl>
                                        <p:attrNameLst>
                                          <p:attrName>ppt_w</p:attrName>
                                        </p:attrNameLst>
                                      </p:cBhvr>
                                      <p:tavLst>
                                        <p:tav tm="0">
                                          <p:val>
                                            <p:fltVal val="0"/>
                                          </p:val>
                                        </p:tav>
                                        <p:tav tm="100000">
                                          <p:val>
                                            <p:strVal val="#ppt_w"/>
                                          </p:val>
                                        </p:tav>
                                      </p:tavLst>
                                    </p:anim>
                                    <p:anim calcmode="lin" valueType="num">
                                      <p:cBhvr>
                                        <p:cTn id="12" dur="500" fill="hold"/>
                                        <p:tgtEl>
                                          <p:spTgt spid="124934"/>
                                        </p:tgtEl>
                                        <p:attrNameLst>
                                          <p:attrName>ppt_h</p:attrName>
                                        </p:attrNameLst>
                                      </p:cBhvr>
                                      <p:tavLst>
                                        <p:tav tm="0">
                                          <p:val>
                                            <p:fltVal val="0"/>
                                          </p:val>
                                        </p:tav>
                                        <p:tav tm="100000">
                                          <p:val>
                                            <p:strVal val="#ppt_h"/>
                                          </p:val>
                                        </p:tav>
                                      </p:tavLst>
                                    </p:anim>
                                  </p:childTnLst>
                                </p:cTn>
                              </p:par>
                            </p:childTnLst>
                          </p:cTn>
                        </p:par>
                        <p:par>
                          <p:cTn id="13" fill="hold">
                            <p:stCondLst>
                              <p:cond delay="1000"/>
                            </p:stCondLst>
                            <p:childTnLst>
                              <p:par>
                                <p:cTn id="14" presetID="29" presetClass="entr" presetSubtype="0" fill="hold" grpId="0" nodeType="afterEffect">
                                  <p:stCondLst>
                                    <p:cond delay="0"/>
                                  </p:stCondLst>
                                  <p:childTnLst>
                                    <p:set>
                                      <p:cBhvr>
                                        <p:cTn id="15" dur="1" fill="hold">
                                          <p:stCondLst>
                                            <p:cond delay="0"/>
                                          </p:stCondLst>
                                        </p:cTn>
                                        <p:tgtEl>
                                          <p:spTgt spid="124933"/>
                                        </p:tgtEl>
                                        <p:attrNameLst>
                                          <p:attrName>style.visibility</p:attrName>
                                        </p:attrNameLst>
                                      </p:cBhvr>
                                      <p:to>
                                        <p:strVal val="visible"/>
                                      </p:to>
                                    </p:set>
                                    <p:anim calcmode="lin" valueType="num">
                                      <p:cBhvr>
                                        <p:cTn id="16" dur="500" fill="hold"/>
                                        <p:tgtEl>
                                          <p:spTgt spid="124933"/>
                                        </p:tgtEl>
                                        <p:attrNameLst>
                                          <p:attrName>ppt_x</p:attrName>
                                        </p:attrNameLst>
                                      </p:cBhvr>
                                      <p:tavLst>
                                        <p:tav tm="0">
                                          <p:val>
                                            <p:strVal val="#ppt_x-.2"/>
                                          </p:val>
                                        </p:tav>
                                        <p:tav tm="100000">
                                          <p:val>
                                            <p:strVal val="#ppt_x"/>
                                          </p:val>
                                        </p:tav>
                                      </p:tavLst>
                                    </p:anim>
                                    <p:anim calcmode="lin" valueType="num">
                                      <p:cBhvr>
                                        <p:cTn id="17" dur="500" fill="hold"/>
                                        <p:tgtEl>
                                          <p:spTgt spid="124933"/>
                                        </p:tgtEl>
                                        <p:attrNameLst>
                                          <p:attrName>ppt_y</p:attrName>
                                        </p:attrNameLst>
                                      </p:cBhvr>
                                      <p:tavLst>
                                        <p:tav tm="0">
                                          <p:val>
                                            <p:strVal val="#ppt_y"/>
                                          </p:val>
                                        </p:tav>
                                        <p:tav tm="100000">
                                          <p:val>
                                            <p:strVal val="#ppt_y"/>
                                          </p:val>
                                        </p:tav>
                                      </p:tavLst>
                                    </p:anim>
                                    <p:animEffect transition="in" filter="wipe(right)" prLst="gradientSize: 0.1">
                                      <p:cBhvr>
                                        <p:cTn id="18" dur="500"/>
                                        <p:tgtEl>
                                          <p:spTgt spid="1249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932" grpId="0"/>
      <p:bldP spid="12493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ChangeArrowheads="1"/>
          </p:cNvSpPr>
          <p:nvPr/>
        </p:nvSpPr>
        <p:spPr bwMode="auto">
          <a:xfrm>
            <a:off x="152400" y="152400"/>
            <a:ext cx="7620000" cy="2514600"/>
          </a:xfrm>
          <a:prstGeom prst="rect">
            <a:avLst/>
          </a:prstGeom>
          <a:noFill/>
          <a:ln w="9525">
            <a:noFill/>
            <a:miter lim="800000"/>
            <a:headEnd/>
            <a:tailEnd/>
          </a:ln>
          <a:effectLst/>
        </p:spPr>
        <p:txBody>
          <a:bodyPr/>
          <a:lstStyle/>
          <a:p>
            <a:pPr indent="4763">
              <a:spcBef>
                <a:spcPct val="20000"/>
              </a:spcBef>
            </a:pPr>
            <a:r>
              <a:rPr lang="en-US" sz="2800" b="1" u="sng">
                <a:solidFill>
                  <a:srgbClr val="0000CC"/>
                </a:solidFill>
                <a:latin typeface="Book Antiqua" pitchFamily="18" charset="0"/>
              </a:rPr>
              <a:t>Experience:</a:t>
            </a:r>
          </a:p>
          <a:p>
            <a:pPr indent="4763">
              <a:spcBef>
                <a:spcPct val="20000"/>
              </a:spcBef>
            </a:pPr>
            <a:endParaRPr lang="en-US" sz="2800" b="1" u="sng">
              <a:solidFill>
                <a:srgbClr val="0000CC"/>
              </a:solidFill>
              <a:latin typeface="Book Antiqua" pitchFamily="18" charset="0"/>
            </a:endParaRPr>
          </a:p>
          <a:p>
            <a:pPr indent="4763">
              <a:spcBef>
                <a:spcPct val="20000"/>
              </a:spcBef>
            </a:pPr>
            <a:r>
              <a:rPr lang="en-US" sz="2400">
                <a:solidFill>
                  <a:srgbClr val="0000CC"/>
                </a:solidFill>
                <a:latin typeface="Book Antiqua" pitchFamily="18" charset="0"/>
              </a:rPr>
              <a:t>Experience is the BEST Teacher.</a:t>
            </a:r>
          </a:p>
          <a:p>
            <a:pPr indent="4763">
              <a:spcBef>
                <a:spcPct val="20000"/>
              </a:spcBef>
            </a:pPr>
            <a:endParaRPr lang="en-US" sz="2400">
              <a:solidFill>
                <a:srgbClr val="0000CC"/>
              </a:solidFill>
              <a:latin typeface="Book Antiqua" pitchFamily="18" charset="0"/>
            </a:endParaRPr>
          </a:p>
          <a:p>
            <a:pPr indent="4763">
              <a:spcBef>
                <a:spcPct val="20000"/>
              </a:spcBef>
            </a:pPr>
            <a:r>
              <a:rPr lang="en-US" sz="2400">
                <a:solidFill>
                  <a:srgbClr val="0000CC"/>
                </a:solidFill>
                <a:latin typeface="Book Antiqua" pitchFamily="18" charset="0"/>
              </a:rPr>
              <a:t>Many managers rely on their past experience.  </a:t>
            </a:r>
          </a:p>
        </p:txBody>
      </p:sp>
      <p:sp>
        <p:nvSpPr>
          <p:cNvPr id="134148" name="Rectangle 4"/>
          <p:cNvSpPr>
            <a:spLocks noChangeArrowheads="1"/>
          </p:cNvSpPr>
          <p:nvPr/>
        </p:nvSpPr>
        <p:spPr bwMode="auto">
          <a:xfrm>
            <a:off x="381000" y="2057400"/>
            <a:ext cx="5181600" cy="457200"/>
          </a:xfrm>
          <a:prstGeom prst="rect">
            <a:avLst/>
          </a:prstGeom>
          <a:noFill/>
          <a:ln w="9525">
            <a:noFill/>
            <a:miter lim="800000"/>
            <a:headEnd/>
            <a:tailEnd/>
          </a:ln>
          <a:effectLst/>
        </p:spPr>
        <p:txBody>
          <a:bodyPr/>
          <a:lstStyle/>
          <a:p>
            <a:pPr marL="609600" indent="-609600" algn="just">
              <a:spcBef>
                <a:spcPct val="20000"/>
              </a:spcBef>
              <a:buFontTx/>
              <a:buAutoNum type="arabicPeriod"/>
            </a:pPr>
            <a:endParaRPr lang="en-US" sz="2400">
              <a:latin typeface="Book Antiqua" pitchFamily="18" charset="0"/>
            </a:endParaRPr>
          </a:p>
        </p:txBody>
      </p:sp>
      <p:sp>
        <p:nvSpPr>
          <p:cNvPr id="134151" name="Rectangle 7"/>
          <p:cNvSpPr>
            <a:spLocks noChangeArrowheads="1"/>
          </p:cNvSpPr>
          <p:nvPr/>
        </p:nvSpPr>
        <p:spPr bwMode="auto">
          <a:xfrm>
            <a:off x="304800" y="3246438"/>
            <a:ext cx="7772400" cy="2428875"/>
          </a:xfrm>
          <a:prstGeom prst="rect">
            <a:avLst/>
          </a:prstGeom>
          <a:solidFill>
            <a:schemeClr val="tx2"/>
          </a:solidFill>
          <a:ln w="9525">
            <a:noFill/>
            <a:miter lim="800000"/>
            <a:headEnd/>
            <a:tailEnd/>
          </a:ln>
          <a:effectLst/>
        </p:spPr>
        <p:txBody>
          <a:bodyPr>
            <a:spAutoFit/>
          </a:bodyPr>
          <a:lstStyle/>
          <a:p>
            <a:pPr marL="342900" indent="-342900">
              <a:spcBef>
                <a:spcPct val="20000"/>
              </a:spcBef>
            </a:pPr>
            <a:r>
              <a:rPr lang="en-US" sz="2400">
                <a:solidFill>
                  <a:srgbClr val="FF0000"/>
                </a:solidFill>
              </a:rPr>
              <a:t>Relying on the past Experience for future actions can be dangerous. Because</a:t>
            </a:r>
          </a:p>
          <a:p>
            <a:pPr marL="342900" indent="-342900">
              <a:spcBef>
                <a:spcPct val="20000"/>
              </a:spcBef>
              <a:buFontTx/>
              <a:buAutoNum type="arabicPeriod"/>
            </a:pPr>
            <a:r>
              <a:rPr lang="en-US" sz="2400">
                <a:solidFill>
                  <a:srgbClr val="FFFF00"/>
                </a:solidFill>
              </a:rPr>
              <a:t>Most managers do not recognize the underlying reasons for their success or failures, and</a:t>
            </a:r>
          </a:p>
          <a:p>
            <a:pPr marL="342900" indent="-342900">
              <a:spcBef>
                <a:spcPct val="20000"/>
              </a:spcBef>
              <a:buFontTx/>
              <a:buAutoNum type="arabicPeriod"/>
            </a:pPr>
            <a:r>
              <a:rPr lang="en-US" sz="2400">
                <a:solidFill>
                  <a:srgbClr val="FFFF00"/>
                </a:solidFill>
              </a:rPr>
              <a:t>The lessons of experience may entirely inapplicable to new problems.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34146"/>
                                        </p:tgtEl>
                                        <p:attrNameLst>
                                          <p:attrName>style.visibility</p:attrName>
                                        </p:attrNameLst>
                                      </p:cBhvr>
                                      <p:to>
                                        <p:strVal val="visible"/>
                                      </p:to>
                                    </p:set>
                                    <p:animEffect transition="in" filter="blinds(horizontal)">
                                      <p:cBhvr>
                                        <p:cTn id="7" dur="500"/>
                                        <p:tgtEl>
                                          <p:spTgt spid="13414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nodePh="1">
                                  <p:stCondLst>
                                    <p:cond delay="0"/>
                                  </p:stCondLst>
                                  <p:endCondLst>
                                    <p:cond evt="begin" delay="0">
                                      <p:tn val="10"/>
                                    </p:cond>
                                  </p:endCondLst>
                                  <p:childTnLst>
                                    <p:set>
                                      <p:cBhvr>
                                        <p:cTn id="11" dur="1" fill="hold">
                                          <p:stCondLst>
                                            <p:cond delay="0"/>
                                          </p:stCondLst>
                                        </p:cTn>
                                        <p:tgtEl>
                                          <p:spTgt spid="134148"/>
                                        </p:tgtEl>
                                        <p:attrNameLst>
                                          <p:attrName>style.visibility</p:attrName>
                                        </p:attrNameLst>
                                      </p:cBhvr>
                                      <p:to>
                                        <p:strVal val="visible"/>
                                      </p:to>
                                    </p:set>
                                    <p:anim calcmode="lin" valueType="num">
                                      <p:cBhvr additive="base">
                                        <p:cTn id="12" dur="500" fill="hold"/>
                                        <p:tgtEl>
                                          <p:spTgt spid="134148"/>
                                        </p:tgtEl>
                                        <p:attrNameLst>
                                          <p:attrName>ppt_x</p:attrName>
                                        </p:attrNameLst>
                                      </p:cBhvr>
                                      <p:tavLst>
                                        <p:tav tm="0">
                                          <p:val>
                                            <p:strVal val="0-#ppt_w/2"/>
                                          </p:val>
                                        </p:tav>
                                        <p:tav tm="100000">
                                          <p:val>
                                            <p:strVal val="#ppt_x"/>
                                          </p:val>
                                        </p:tav>
                                      </p:tavLst>
                                    </p:anim>
                                    <p:anim calcmode="lin" valueType="num">
                                      <p:cBhvr additive="base">
                                        <p:cTn id="13" dur="500" fill="hold"/>
                                        <p:tgtEl>
                                          <p:spTgt spid="134148"/>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134151">
                                            <p:txEl>
                                              <p:pRg st="0" end="0"/>
                                            </p:txEl>
                                          </p:spTgt>
                                        </p:tgtEl>
                                        <p:attrNameLst>
                                          <p:attrName>style.visibility</p:attrName>
                                        </p:attrNameLst>
                                      </p:cBhvr>
                                      <p:to>
                                        <p:strVal val="visible"/>
                                      </p:to>
                                    </p:set>
                                    <p:animEffect transition="in" filter="blinds(horizontal)">
                                      <p:cBhvr>
                                        <p:cTn id="18" dur="500"/>
                                        <p:tgtEl>
                                          <p:spTgt spid="134151">
                                            <p:txEl>
                                              <p:pRg st="0" end="0"/>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134151">
                                            <p:txEl>
                                              <p:pRg st="1" end="1"/>
                                            </p:txEl>
                                          </p:spTgt>
                                        </p:tgtEl>
                                        <p:attrNameLst>
                                          <p:attrName>style.visibility</p:attrName>
                                        </p:attrNameLst>
                                      </p:cBhvr>
                                      <p:to>
                                        <p:strVal val="visible"/>
                                      </p:to>
                                    </p:set>
                                    <p:animEffect transition="in" filter="blinds(horizontal)">
                                      <p:cBhvr>
                                        <p:cTn id="21" dur="500"/>
                                        <p:tgtEl>
                                          <p:spTgt spid="134151">
                                            <p:txEl>
                                              <p:pRg st="1" end="1"/>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134151">
                                            <p:txEl>
                                              <p:pRg st="2" end="2"/>
                                            </p:txEl>
                                          </p:spTgt>
                                        </p:tgtEl>
                                        <p:attrNameLst>
                                          <p:attrName>style.visibility</p:attrName>
                                        </p:attrNameLst>
                                      </p:cBhvr>
                                      <p:to>
                                        <p:strVal val="visible"/>
                                      </p:to>
                                    </p:set>
                                    <p:animEffect transition="in" filter="blinds(horizontal)">
                                      <p:cBhvr>
                                        <p:cTn id="24" dur="500"/>
                                        <p:tgtEl>
                                          <p:spTgt spid="13415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146" grpId="0"/>
      <p:bldP spid="13414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6" name="Rectangle 4"/>
          <p:cNvSpPr>
            <a:spLocks noChangeArrowheads="1"/>
          </p:cNvSpPr>
          <p:nvPr/>
        </p:nvSpPr>
        <p:spPr bwMode="auto">
          <a:xfrm>
            <a:off x="152400" y="152400"/>
            <a:ext cx="7696200" cy="457200"/>
          </a:xfrm>
          <a:prstGeom prst="rect">
            <a:avLst/>
          </a:prstGeom>
          <a:noFill/>
          <a:ln w="9525">
            <a:noFill/>
            <a:miter lim="800000"/>
            <a:headEnd/>
            <a:tailEnd/>
          </a:ln>
          <a:effectLst/>
        </p:spPr>
        <p:txBody>
          <a:bodyPr/>
          <a:lstStyle/>
          <a:p>
            <a:pPr marL="342900" indent="-342900">
              <a:spcBef>
                <a:spcPct val="20000"/>
              </a:spcBef>
            </a:pPr>
            <a:r>
              <a:rPr lang="en-US" sz="2400" b="1">
                <a:solidFill>
                  <a:srgbClr val="990033"/>
                </a:solidFill>
                <a:latin typeface="Book Antiqua" pitchFamily="18" charset="0"/>
              </a:rPr>
              <a:t>Experimentation</a:t>
            </a:r>
          </a:p>
        </p:txBody>
      </p:sp>
      <p:sp>
        <p:nvSpPr>
          <p:cNvPr id="125957" name="Rectangle 5"/>
          <p:cNvSpPr>
            <a:spLocks noChangeArrowheads="1"/>
          </p:cNvSpPr>
          <p:nvPr/>
        </p:nvSpPr>
        <p:spPr bwMode="auto">
          <a:xfrm>
            <a:off x="152400" y="2971800"/>
            <a:ext cx="7696200" cy="457200"/>
          </a:xfrm>
          <a:prstGeom prst="rect">
            <a:avLst/>
          </a:prstGeom>
          <a:noFill/>
          <a:ln w="9525">
            <a:noFill/>
            <a:miter lim="800000"/>
            <a:headEnd/>
            <a:tailEnd/>
          </a:ln>
          <a:effectLst/>
        </p:spPr>
        <p:txBody>
          <a:bodyPr/>
          <a:lstStyle/>
          <a:p>
            <a:pPr marL="342900" indent="-342900">
              <a:spcBef>
                <a:spcPct val="20000"/>
              </a:spcBef>
            </a:pPr>
            <a:r>
              <a:rPr lang="en-US" sz="2400" b="1">
                <a:solidFill>
                  <a:srgbClr val="990033"/>
                </a:solidFill>
                <a:latin typeface="Book Antiqua" pitchFamily="18" charset="0"/>
              </a:rPr>
              <a:t>Research and Analysis</a:t>
            </a:r>
          </a:p>
        </p:txBody>
      </p:sp>
      <p:sp>
        <p:nvSpPr>
          <p:cNvPr id="125958" name="Rectangle 6"/>
          <p:cNvSpPr>
            <a:spLocks noChangeArrowheads="1"/>
          </p:cNvSpPr>
          <p:nvPr/>
        </p:nvSpPr>
        <p:spPr bwMode="auto">
          <a:xfrm>
            <a:off x="152400" y="762000"/>
            <a:ext cx="8991600" cy="1828800"/>
          </a:xfrm>
          <a:prstGeom prst="rect">
            <a:avLst/>
          </a:prstGeom>
          <a:noFill/>
          <a:ln w="9525">
            <a:noFill/>
            <a:miter lim="800000"/>
            <a:headEnd/>
            <a:tailEnd/>
          </a:ln>
          <a:effectLst/>
        </p:spPr>
        <p:txBody>
          <a:bodyPr/>
          <a:lstStyle/>
          <a:p>
            <a:pPr algn="just">
              <a:spcBef>
                <a:spcPct val="20000"/>
              </a:spcBef>
            </a:pPr>
            <a:r>
              <a:rPr lang="en-US" sz="2400">
                <a:latin typeface="Book Antiqua" pitchFamily="18" charset="0"/>
              </a:rPr>
              <a:t>An obvious way to decide among alternatives is to try one of them and see what happens.</a:t>
            </a:r>
          </a:p>
          <a:p>
            <a:pPr algn="just">
              <a:spcBef>
                <a:spcPct val="20000"/>
              </a:spcBef>
            </a:pPr>
            <a:endParaRPr lang="en-US" sz="1400">
              <a:latin typeface="Book Antiqua" pitchFamily="18" charset="0"/>
            </a:endParaRPr>
          </a:p>
          <a:p>
            <a:pPr algn="just">
              <a:spcBef>
                <a:spcPct val="20000"/>
              </a:spcBef>
            </a:pPr>
            <a:r>
              <a:rPr lang="en-US" sz="2400">
                <a:latin typeface="Book Antiqua" pitchFamily="18" charset="0"/>
              </a:rPr>
              <a:t>The experimental technique is likely to be the most expensive of all techniques.</a:t>
            </a:r>
          </a:p>
        </p:txBody>
      </p:sp>
      <p:sp>
        <p:nvSpPr>
          <p:cNvPr id="125959" name="Rectangle 7"/>
          <p:cNvSpPr>
            <a:spLocks noChangeArrowheads="1"/>
          </p:cNvSpPr>
          <p:nvPr/>
        </p:nvSpPr>
        <p:spPr bwMode="auto">
          <a:xfrm>
            <a:off x="152400" y="3581400"/>
            <a:ext cx="8991600" cy="838200"/>
          </a:xfrm>
          <a:prstGeom prst="rect">
            <a:avLst/>
          </a:prstGeom>
          <a:noFill/>
          <a:ln w="9525">
            <a:noFill/>
            <a:miter lim="800000"/>
            <a:headEnd/>
            <a:tailEnd/>
          </a:ln>
          <a:effectLst/>
        </p:spPr>
        <p:txBody>
          <a:bodyPr/>
          <a:lstStyle/>
          <a:p>
            <a:pPr algn="just">
              <a:spcBef>
                <a:spcPct val="20000"/>
              </a:spcBef>
            </a:pPr>
            <a:r>
              <a:rPr lang="en-US" sz="2400">
                <a:latin typeface="Book Antiqua" pitchFamily="18" charset="0"/>
              </a:rPr>
              <a:t>A major step in the research-and-analysis approach is to develop a model simulating the problem.</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5956"/>
                                        </p:tgtEl>
                                        <p:attrNameLst>
                                          <p:attrName>style.visibility</p:attrName>
                                        </p:attrNameLst>
                                      </p:cBhvr>
                                      <p:to>
                                        <p:strVal val="visible"/>
                                      </p:to>
                                    </p:set>
                                    <p:animEffect transition="in" filter="wipe(left)">
                                      <p:cBhvr>
                                        <p:cTn id="7" dur="500"/>
                                        <p:tgtEl>
                                          <p:spTgt spid="12595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25958"/>
                                        </p:tgtEl>
                                        <p:attrNameLst>
                                          <p:attrName>style.visibility</p:attrName>
                                        </p:attrNameLst>
                                      </p:cBhvr>
                                      <p:to>
                                        <p:strVal val="visible"/>
                                      </p:to>
                                    </p:set>
                                    <p:animEffect transition="in" filter="fade">
                                      <p:cBhvr>
                                        <p:cTn id="11" dur="500"/>
                                        <p:tgtEl>
                                          <p:spTgt spid="12595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125957"/>
                                        </p:tgtEl>
                                        <p:attrNameLst>
                                          <p:attrName>style.visibility</p:attrName>
                                        </p:attrNameLst>
                                      </p:cBhvr>
                                      <p:to>
                                        <p:strVal val="visible"/>
                                      </p:to>
                                    </p:set>
                                    <p:animEffect transition="in" filter="wipe(down)">
                                      <p:cBhvr>
                                        <p:cTn id="16" dur="500"/>
                                        <p:tgtEl>
                                          <p:spTgt spid="125957"/>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25959"/>
                                        </p:tgtEl>
                                        <p:attrNameLst>
                                          <p:attrName>style.visibility</p:attrName>
                                        </p:attrNameLst>
                                      </p:cBhvr>
                                      <p:to>
                                        <p:strVal val="visible"/>
                                      </p:to>
                                    </p:set>
                                    <p:animEffect transition="in" filter="fade">
                                      <p:cBhvr>
                                        <p:cTn id="20" dur="500"/>
                                        <p:tgtEl>
                                          <p:spTgt spid="1259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956" grpId="0"/>
      <p:bldP spid="125957" grpId="0"/>
      <p:bldP spid="125958" grpId="0"/>
      <p:bldP spid="12595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80" name="Rectangle 4"/>
          <p:cNvSpPr>
            <a:spLocks noChangeArrowheads="1"/>
          </p:cNvSpPr>
          <p:nvPr/>
        </p:nvSpPr>
        <p:spPr bwMode="auto">
          <a:xfrm>
            <a:off x="228600" y="76200"/>
            <a:ext cx="7620000" cy="533400"/>
          </a:xfrm>
          <a:prstGeom prst="rect">
            <a:avLst/>
          </a:prstGeom>
          <a:noFill/>
          <a:ln w="9525">
            <a:noFill/>
            <a:miter lim="800000"/>
            <a:headEnd/>
            <a:tailEnd/>
          </a:ln>
          <a:effectLst/>
        </p:spPr>
        <p:txBody>
          <a:bodyPr/>
          <a:lstStyle/>
          <a:p>
            <a:pPr indent="4763">
              <a:spcBef>
                <a:spcPct val="20000"/>
              </a:spcBef>
            </a:pPr>
            <a:r>
              <a:rPr lang="en-US" sz="2800" b="1" u="sng">
                <a:solidFill>
                  <a:srgbClr val="0000CC"/>
                </a:solidFill>
                <a:latin typeface="Book Antiqua" pitchFamily="18" charset="0"/>
              </a:rPr>
              <a:t>Programmed and Nonprogrammed Decisions</a:t>
            </a:r>
          </a:p>
        </p:txBody>
      </p:sp>
      <p:sp>
        <p:nvSpPr>
          <p:cNvPr id="126981" name="Rectangle 5"/>
          <p:cNvSpPr>
            <a:spLocks noChangeArrowheads="1"/>
          </p:cNvSpPr>
          <p:nvPr/>
        </p:nvSpPr>
        <p:spPr bwMode="auto">
          <a:xfrm>
            <a:off x="228600" y="685800"/>
            <a:ext cx="8610600" cy="1524000"/>
          </a:xfrm>
          <a:prstGeom prst="rect">
            <a:avLst/>
          </a:prstGeom>
          <a:noFill/>
          <a:ln w="9525">
            <a:noFill/>
            <a:miter lim="800000"/>
            <a:headEnd/>
            <a:tailEnd/>
          </a:ln>
          <a:effectLst/>
        </p:spPr>
        <p:txBody>
          <a:bodyPr/>
          <a:lstStyle/>
          <a:p>
            <a:pPr algn="just"/>
            <a:r>
              <a:rPr lang="en-US" sz="2400" b="1">
                <a:latin typeface="Book Antiqua" pitchFamily="18" charset="0"/>
              </a:rPr>
              <a:t>Programmed decisions </a:t>
            </a:r>
            <a:r>
              <a:rPr lang="en-US" sz="2400">
                <a:latin typeface="Book Antiqua" pitchFamily="18" charset="0"/>
              </a:rPr>
              <a:t>are used for structured or routine work.</a:t>
            </a:r>
          </a:p>
          <a:p>
            <a:pPr algn="just"/>
            <a:r>
              <a:rPr lang="en-US" sz="2400" b="1">
                <a:latin typeface="Book Antiqua" pitchFamily="18" charset="0"/>
              </a:rPr>
              <a:t>Nonprogrammed decisions  </a:t>
            </a:r>
            <a:r>
              <a:rPr lang="en-US" sz="2400">
                <a:latin typeface="Book Antiqua" pitchFamily="18" charset="0"/>
              </a:rPr>
              <a:t>are used for unstructured, novel, and ill-defined situations of a nonrecurring nature.</a:t>
            </a:r>
            <a:endParaRPr lang="en-US" sz="2400" b="1">
              <a:latin typeface="Book Antiqua" pitchFamily="18" charset="0"/>
            </a:endParaRPr>
          </a:p>
        </p:txBody>
      </p:sp>
      <p:sp>
        <p:nvSpPr>
          <p:cNvPr id="126983" name="Text Box 7"/>
          <p:cNvSpPr txBox="1">
            <a:spLocks noChangeArrowheads="1"/>
          </p:cNvSpPr>
          <p:nvPr/>
        </p:nvSpPr>
        <p:spPr bwMode="auto">
          <a:xfrm>
            <a:off x="0" y="6400800"/>
            <a:ext cx="9144000" cy="412750"/>
          </a:xfrm>
          <a:prstGeom prst="rect">
            <a:avLst/>
          </a:prstGeom>
          <a:noFill/>
          <a:ln w="9525">
            <a:noFill/>
            <a:miter lim="800000"/>
            <a:headEnd/>
            <a:tailEnd/>
          </a:ln>
          <a:effectLst/>
        </p:spPr>
        <p:txBody>
          <a:bodyPr>
            <a:spAutoFit/>
          </a:bodyPr>
          <a:lstStyle/>
          <a:p>
            <a:pPr algn="ctr"/>
            <a:r>
              <a:rPr lang="en-US" sz="2100" b="1">
                <a:latin typeface="Book Antiqua" pitchFamily="18" charset="0"/>
              </a:rPr>
              <a:t>Figure 2 :</a:t>
            </a:r>
            <a:r>
              <a:rPr lang="en-US" sz="2100">
                <a:latin typeface="Book Antiqua" pitchFamily="18" charset="0"/>
              </a:rPr>
              <a:t> The nature of problems and decision making in the organization</a:t>
            </a:r>
            <a:endParaRPr lang="en-US" sz="2100" b="1">
              <a:latin typeface="Book Antiqua" pitchFamily="18" charset="0"/>
            </a:endParaRPr>
          </a:p>
        </p:txBody>
      </p:sp>
      <p:graphicFrame>
        <p:nvGraphicFramePr>
          <p:cNvPr id="126984" name="Object 8"/>
          <p:cNvGraphicFramePr>
            <a:graphicFrameLocks noChangeAspect="1"/>
          </p:cNvGraphicFramePr>
          <p:nvPr>
            <p:ph/>
          </p:nvPr>
        </p:nvGraphicFramePr>
        <p:xfrm>
          <a:off x="533400" y="2438400"/>
          <a:ext cx="8229600" cy="3962400"/>
        </p:xfrm>
        <a:graphic>
          <a:graphicData uri="http://schemas.openxmlformats.org/presentationml/2006/ole">
            <p:oleObj spid="_x0000_s4098" name="Photo Editor Photo" r:id="rId3" imgW="10259857" imgH="4657143" progId="">
              <p:embed/>
            </p:oleObj>
          </a:graphicData>
        </a:graphic>
      </p:graphicFrame>
    </p:spTree>
  </p:cSld>
  <p:clrMapOvr>
    <a:masterClrMapping/>
  </p:clrMapOvr>
  <p:transition>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26980"/>
                                        </p:tgtEl>
                                        <p:attrNameLst>
                                          <p:attrName>style.visibility</p:attrName>
                                        </p:attrNameLst>
                                      </p:cBhvr>
                                      <p:to>
                                        <p:strVal val="visible"/>
                                      </p:to>
                                    </p:set>
                                    <p:animEffect transition="in" filter="blinds(horizontal)">
                                      <p:cBhvr>
                                        <p:cTn id="7" dur="500"/>
                                        <p:tgtEl>
                                          <p:spTgt spid="12698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6981"/>
                                        </p:tgtEl>
                                        <p:attrNameLst>
                                          <p:attrName>style.visibility</p:attrName>
                                        </p:attrNameLst>
                                      </p:cBhvr>
                                      <p:to>
                                        <p:strVal val="visible"/>
                                      </p:to>
                                    </p:set>
                                    <p:animEffect transition="in" filter="fade">
                                      <p:cBhvr>
                                        <p:cTn id="12" dur="500"/>
                                        <p:tgtEl>
                                          <p:spTgt spid="12698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26984"/>
                                        </p:tgtEl>
                                        <p:attrNameLst>
                                          <p:attrName>style.visibility</p:attrName>
                                        </p:attrNameLst>
                                      </p:cBhvr>
                                      <p:to>
                                        <p:strVal val="visible"/>
                                      </p:to>
                                    </p:set>
                                    <p:animEffect transition="in" filter="blinds(horizontal)">
                                      <p:cBhvr>
                                        <p:cTn id="17" dur="500"/>
                                        <p:tgtEl>
                                          <p:spTgt spid="12698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26983"/>
                                        </p:tgtEl>
                                        <p:attrNameLst>
                                          <p:attrName>style.visibility</p:attrName>
                                        </p:attrNameLst>
                                      </p:cBhvr>
                                      <p:to>
                                        <p:strVal val="visible"/>
                                      </p:to>
                                    </p:set>
                                    <p:animEffect transition="in" filter="blinds(horizontal)">
                                      <p:cBhvr>
                                        <p:cTn id="22" dur="500"/>
                                        <p:tgtEl>
                                          <p:spTgt spid="1269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980" grpId="0"/>
      <p:bldP spid="126981" grpId="0"/>
      <p:bldP spid="126983" grpId="0"/>
    </p:bld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43" name="Text Box 15"/>
          <p:cNvSpPr txBox="1">
            <a:spLocks noChangeArrowheads="1"/>
          </p:cNvSpPr>
          <p:nvPr/>
        </p:nvSpPr>
        <p:spPr bwMode="auto">
          <a:xfrm>
            <a:off x="304800" y="868263"/>
            <a:ext cx="8458200" cy="4770537"/>
          </a:xfrm>
          <a:prstGeom prst="rect">
            <a:avLst/>
          </a:prstGeom>
          <a:noFill/>
          <a:ln w="9525">
            <a:noFill/>
            <a:miter lim="800000"/>
            <a:headEnd/>
            <a:tailEnd/>
          </a:ln>
          <a:effectLst/>
        </p:spPr>
        <p:txBody>
          <a:bodyPr wrap="square">
            <a:spAutoFit/>
          </a:bodyPr>
          <a:lstStyle/>
          <a:p>
            <a:pPr algn="just">
              <a:spcBef>
                <a:spcPct val="50000"/>
              </a:spcBef>
            </a:pPr>
            <a:r>
              <a:rPr lang="en-US" sz="2800" b="1" u="sng" dirty="0" smtClean="0">
                <a:solidFill>
                  <a:srgbClr val="0000FF"/>
                </a:solidFill>
                <a:latin typeface="Book Antiqua" pitchFamily="18" charset="0"/>
              </a:rPr>
              <a:t>Importance of Planning </a:t>
            </a:r>
            <a:r>
              <a:rPr lang="en-US" sz="2800" b="1" u="sng" dirty="0">
                <a:solidFill>
                  <a:srgbClr val="0000FF"/>
                </a:solidFill>
                <a:latin typeface="Book Antiqua" pitchFamily="18" charset="0"/>
              </a:rPr>
              <a:t>:</a:t>
            </a:r>
          </a:p>
          <a:p>
            <a:pPr algn="just">
              <a:spcBef>
                <a:spcPct val="50000"/>
              </a:spcBef>
            </a:pPr>
            <a:r>
              <a:rPr lang="en-US" sz="2400" dirty="0" smtClean="0">
                <a:latin typeface="Book Antiqua" pitchFamily="18" charset="0"/>
              </a:rPr>
              <a:t>Planning is important because:</a:t>
            </a:r>
          </a:p>
          <a:p>
            <a:pPr marL="457200" indent="-457200" algn="just">
              <a:spcBef>
                <a:spcPct val="50000"/>
              </a:spcBef>
              <a:buFont typeface="+mj-lt"/>
              <a:buAutoNum type="arabicPeriod"/>
            </a:pPr>
            <a:r>
              <a:rPr lang="en-US" sz="2400" dirty="0" smtClean="0">
                <a:latin typeface="Book Antiqua" pitchFamily="18" charset="0"/>
              </a:rPr>
              <a:t>It overcomes </a:t>
            </a:r>
            <a:r>
              <a:rPr lang="en-US" sz="2400" b="1" dirty="0" smtClean="0">
                <a:solidFill>
                  <a:srgbClr val="FF0000"/>
                </a:solidFill>
                <a:latin typeface="Book Antiqua" pitchFamily="18" charset="0"/>
              </a:rPr>
              <a:t>uncertainty</a:t>
            </a:r>
            <a:r>
              <a:rPr lang="en-US" sz="2400" dirty="0" smtClean="0">
                <a:latin typeface="Book Antiqua" pitchFamily="18" charset="0"/>
              </a:rPr>
              <a:t> and changes and </a:t>
            </a:r>
            <a:r>
              <a:rPr lang="en-US" sz="2400" b="1" dirty="0" smtClean="0">
                <a:solidFill>
                  <a:srgbClr val="FF0000"/>
                </a:solidFill>
                <a:latin typeface="Book Antiqua" pitchFamily="18" charset="0"/>
              </a:rPr>
              <a:t>minimizes risk</a:t>
            </a:r>
            <a:r>
              <a:rPr lang="en-US" sz="2400" dirty="0" smtClean="0">
                <a:latin typeface="Book Antiqua" pitchFamily="18" charset="0"/>
              </a:rPr>
              <a:t>. It provides:</a:t>
            </a:r>
          </a:p>
          <a:p>
            <a:pPr marL="971550" lvl="1" indent="-514350" algn="just">
              <a:spcBef>
                <a:spcPct val="50000"/>
              </a:spcBef>
              <a:buFont typeface="Book Antiqua" pitchFamily="18" charset="0"/>
              <a:buChar char="→"/>
            </a:pPr>
            <a:r>
              <a:rPr lang="en-US" sz="2400" dirty="0" smtClean="0">
                <a:latin typeface="Book Antiqua" pitchFamily="18" charset="0"/>
              </a:rPr>
              <a:t>Vital role in decision making in complex situation.</a:t>
            </a:r>
          </a:p>
          <a:p>
            <a:pPr marL="971550" lvl="1" indent="-514350" algn="just">
              <a:spcBef>
                <a:spcPct val="50000"/>
              </a:spcBef>
              <a:buFont typeface="Book Antiqua" pitchFamily="18" charset="0"/>
              <a:buChar char="→"/>
            </a:pPr>
            <a:r>
              <a:rPr lang="en-US" sz="2400" dirty="0" smtClean="0">
                <a:latin typeface="Book Antiqua" pitchFamily="18" charset="0"/>
              </a:rPr>
              <a:t>Logical facts and procedures.</a:t>
            </a:r>
          </a:p>
          <a:p>
            <a:pPr marL="514350" indent="-514350" algn="just">
              <a:spcBef>
                <a:spcPct val="50000"/>
              </a:spcBef>
              <a:buFont typeface="+mj-lt"/>
              <a:buAutoNum type="arabicPeriod"/>
            </a:pPr>
            <a:r>
              <a:rPr lang="en-US" sz="2400" dirty="0" smtClean="0">
                <a:latin typeface="Book Antiqua" pitchFamily="18" charset="0"/>
              </a:rPr>
              <a:t>It facilitates </a:t>
            </a:r>
            <a:r>
              <a:rPr lang="en-US" sz="2400" b="1" dirty="0" smtClean="0">
                <a:solidFill>
                  <a:srgbClr val="FF0000"/>
                </a:solidFill>
                <a:latin typeface="Book Antiqua" pitchFamily="18" charset="0"/>
              </a:rPr>
              <a:t>effective control</a:t>
            </a:r>
            <a:r>
              <a:rPr lang="en-US" sz="2400" dirty="0" smtClean="0">
                <a:latin typeface="Book Antiqua" pitchFamily="18" charset="0"/>
              </a:rPr>
              <a:t>:</a:t>
            </a:r>
          </a:p>
          <a:p>
            <a:pPr marL="971550" lvl="1" indent="-514350" algn="just">
              <a:spcBef>
                <a:spcPct val="50000"/>
              </a:spcBef>
              <a:buFont typeface="Book Antiqua" pitchFamily="18" charset="0"/>
              <a:buChar char="→"/>
            </a:pPr>
            <a:r>
              <a:rPr lang="en-US" sz="2400" dirty="0" smtClean="0">
                <a:latin typeface="Book Antiqua" pitchFamily="18" charset="0"/>
              </a:rPr>
              <a:t>Sets goals, targets and means to accomplish the goals.</a:t>
            </a:r>
          </a:p>
          <a:p>
            <a:pPr marL="971550" lvl="1" indent="-514350" algn="just">
              <a:spcBef>
                <a:spcPct val="50000"/>
              </a:spcBef>
              <a:buFont typeface="Book Antiqua" pitchFamily="18" charset="0"/>
              <a:buChar char="→"/>
            </a:pPr>
            <a:r>
              <a:rPr lang="en-US" sz="2400" dirty="0" smtClean="0">
                <a:latin typeface="Book Antiqua" pitchFamily="18" charset="0"/>
              </a:rPr>
              <a:t>Goals or plans become Standards or Bench marks.</a:t>
            </a:r>
          </a:p>
        </p:txBody>
      </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43" name="Text Box 15"/>
          <p:cNvSpPr txBox="1">
            <a:spLocks noChangeArrowheads="1"/>
          </p:cNvSpPr>
          <p:nvPr/>
        </p:nvSpPr>
        <p:spPr bwMode="auto">
          <a:xfrm>
            <a:off x="304800" y="900529"/>
            <a:ext cx="8458200" cy="4585871"/>
          </a:xfrm>
          <a:prstGeom prst="rect">
            <a:avLst/>
          </a:prstGeom>
          <a:noFill/>
          <a:ln w="9525">
            <a:noFill/>
            <a:miter lim="800000"/>
            <a:headEnd/>
            <a:tailEnd/>
          </a:ln>
          <a:effectLst/>
        </p:spPr>
        <p:txBody>
          <a:bodyPr wrap="square">
            <a:spAutoFit/>
          </a:bodyPr>
          <a:lstStyle/>
          <a:p>
            <a:pPr algn="just">
              <a:spcBef>
                <a:spcPct val="50000"/>
              </a:spcBef>
            </a:pPr>
            <a:r>
              <a:rPr lang="en-US" sz="2800" b="1" u="sng" dirty="0" smtClean="0">
                <a:solidFill>
                  <a:srgbClr val="0000FF"/>
                </a:solidFill>
                <a:latin typeface="Book Antiqua" pitchFamily="18" charset="0"/>
              </a:rPr>
              <a:t>Importance of Planning </a:t>
            </a:r>
            <a:r>
              <a:rPr lang="en-US" sz="2800" b="1" u="sng" dirty="0">
                <a:solidFill>
                  <a:srgbClr val="0000FF"/>
                </a:solidFill>
                <a:latin typeface="Book Antiqua" pitchFamily="18" charset="0"/>
              </a:rPr>
              <a:t>:</a:t>
            </a:r>
          </a:p>
          <a:p>
            <a:pPr marL="514350" indent="-514350" algn="just">
              <a:spcBef>
                <a:spcPct val="50000"/>
              </a:spcBef>
              <a:buFont typeface="+mj-lt"/>
              <a:buAutoNum type="arabicPeriod" startAt="3"/>
            </a:pPr>
            <a:r>
              <a:rPr lang="en-US" sz="2400" dirty="0" smtClean="0">
                <a:latin typeface="Book Antiqua" pitchFamily="18" charset="0"/>
              </a:rPr>
              <a:t>It </a:t>
            </a:r>
            <a:r>
              <a:rPr lang="en-US" sz="2400" dirty="0" smtClean="0">
                <a:solidFill>
                  <a:srgbClr val="FF0000"/>
                </a:solidFill>
                <a:latin typeface="Book Antiqua" pitchFamily="18" charset="0"/>
              </a:rPr>
              <a:t>focuses attention</a:t>
            </a:r>
            <a:r>
              <a:rPr lang="en-US" sz="2400" dirty="0" smtClean="0">
                <a:latin typeface="Book Antiqua" pitchFamily="18" charset="0"/>
              </a:rPr>
              <a:t> and </a:t>
            </a:r>
            <a:r>
              <a:rPr lang="en-US" sz="2400" dirty="0" smtClean="0">
                <a:solidFill>
                  <a:srgbClr val="FF0000"/>
                </a:solidFill>
                <a:latin typeface="Book Antiqua" pitchFamily="18" charset="0"/>
              </a:rPr>
              <a:t>concentration</a:t>
            </a:r>
            <a:r>
              <a:rPr lang="en-US" sz="2400" dirty="0" smtClean="0">
                <a:latin typeface="Book Antiqua" pitchFamily="18" charset="0"/>
              </a:rPr>
              <a:t> only </a:t>
            </a:r>
            <a:r>
              <a:rPr lang="en-US" sz="2400" dirty="0" smtClean="0">
                <a:solidFill>
                  <a:srgbClr val="FF0000"/>
                </a:solidFill>
                <a:latin typeface="Book Antiqua" pitchFamily="18" charset="0"/>
              </a:rPr>
              <a:t>on the objective of enterprise:</a:t>
            </a:r>
            <a:endParaRPr lang="en-US" sz="2400" dirty="0" smtClean="0">
              <a:latin typeface="Book Antiqua" pitchFamily="18" charset="0"/>
            </a:endParaRPr>
          </a:p>
          <a:p>
            <a:pPr marL="971550" lvl="1" indent="-514350" algn="just">
              <a:spcBef>
                <a:spcPct val="50000"/>
              </a:spcBef>
              <a:buFont typeface="Book Antiqua" pitchFamily="18" charset="0"/>
              <a:buChar char="→"/>
            </a:pPr>
            <a:r>
              <a:rPr lang="en-US" sz="2400" dirty="0" smtClean="0">
                <a:latin typeface="Book Antiqua" pitchFamily="18" charset="0"/>
              </a:rPr>
              <a:t>Helps manager and entire organization to work, focus on goals and activities of organization.</a:t>
            </a:r>
          </a:p>
          <a:p>
            <a:pPr marL="514350" indent="-514350" algn="just">
              <a:spcBef>
                <a:spcPct val="50000"/>
              </a:spcBef>
              <a:buFont typeface="+mj-lt"/>
              <a:buAutoNum type="arabicPeriod" startAt="3"/>
            </a:pPr>
            <a:r>
              <a:rPr lang="en-US" sz="2400" dirty="0" smtClean="0">
                <a:latin typeface="Book Antiqua" pitchFamily="18" charset="0"/>
              </a:rPr>
              <a:t>It makes </a:t>
            </a:r>
            <a:r>
              <a:rPr lang="en-US" sz="2400" b="1" dirty="0" smtClean="0">
                <a:solidFill>
                  <a:srgbClr val="FF0000"/>
                </a:solidFill>
                <a:latin typeface="Book Antiqua" pitchFamily="18" charset="0"/>
              </a:rPr>
              <a:t>economic operation </a:t>
            </a:r>
            <a:r>
              <a:rPr lang="en-US" sz="2400" dirty="0" smtClean="0">
                <a:latin typeface="Book Antiqua" pitchFamily="18" charset="0"/>
              </a:rPr>
              <a:t>and </a:t>
            </a:r>
            <a:r>
              <a:rPr lang="en-US" sz="2400" b="1" dirty="0" smtClean="0">
                <a:solidFill>
                  <a:srgbClr val="FF0000"/>
                </a:solidFill>
                <a:latin typeface="Book Antiqua" pitchFamily="18" charset="0"/>
              </a:rPr>
              <a:t>leads to success:</a:t>
            </a:r>
          </a:p>
          <a:p>
            <a:pPr marL="971550" lvl="1" indent="-514350" algn="just">
              <a:spcBef>
                <a:spcPct val="50000"/>
              </a:spcBef>
              <a:buFont typeface="Book Antiqua" pitchFamily="18" charset="0"/>
              <a:buChar char="→"/>
            </a:pPr>
            <a:r>
              <a:rPr lang="en-US" sz="2400" dirty="0" smtClean="0">
                <a:latin typeface="Book Antiqua" pitchFamily="18" charset="0"/>
              </a:rPr>
              <a:t>Does not ensure success, but  leads to success.</a:t>
            </a:r>
          </a:p>
          <a:p>
            <a:pPr marL="971550" lvl="1" indent="-514350" algn="just">
              <a:spcBef>
                <a:spcPct val="50000"/>
              </a:spcBef>
              <a:buFont typeface="Book Antiqua" pitchFamily="18" charset="0"/>
              <a:buChar char="→"/>
            </a:pPr>
            <a:r>
              <a:rPr lang="en-US" sz="2400" dirty="0" smtClean="0">
                <a:latin typeface="Book Antiqua" pitchFamily="18" charset="0"/>
              </a:rPr>
              <a:t>Plan in advance </a:t>
            </a:r>
            <a:r>
              <a:rPr lang="en-US" sz="2400" dirty="0" smtClean="0">
                <a:latin typeface="Book Antiqua" pitchFamily="18" charset="0"/>
                <a:sym typeface="Wingdings" pitchFamily="2" charset="2"/>
              </a:rPr>
              <a:t> no confusion in achieving goals.</a:t>
            </a:r>
          </a:p>
          <a:p>
            <a:pPr marL="514350" indent="-514350" algn="just">
              <a:spcBef>
                <a:spcPct val="50000"/>
              </a:spcBef>
              <a:buFont typeface="+mj-lt"/>
              <a:buAutoNum type="arabicPeriod" startAt="3"/>
            </a:pPr>
            <a:r>
              <a:rPr lang="en-US" sz="2400" dirty="0" smtClean="0">
                <a:latin typeface="Book Antiqua" pitchFamily="18" charset="0"/>
                <a:sym typeface="Wingdings" pitchFamily="2" charset="2"/>
              </a:rPr>
              <a:t>It forms the bridge between the present and future:</a:t>
            </a:r>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43" name="Text Box 15"/>
          <p:cNvSpPr txBox="1">
            <a:spLocks noChangeArrowheads="1"/>
          </p:cNvSpPr>
          <p:nvPr/>
        </p:nvSpPr>
        <p:spPr bwMode="auto">
          <a:xfrm>
            <a:off x="304800" y="76200"/>
            <a:ext cx="8458200" cy="1797050"/>
          </a:xfrm>
          <a:prstGeom prst="rect">
            <a:avLst/>
          </a:prstGeom>
          <a:noFill/>
          <a:ln w="9525">
            <a:noFill/>
            <a:miter lim="800000"/>
            <a:headEnd/>
            <a:tailEnd/>
          </a:ln>
          <a:effectLst/>
        </p:spPr>
        <p:txBody>
          <a:bodyPr>
            <a:spAutoFit/>
          </a:bodyPr>
          <a:lstStyle/>
          <a:p>
            <a:pPr algn="just">
              <a:spcBef>
                <a:spcPct val="50000"/>
              </a:spcBef>
            </a:pPr>
            <a:r>
              <a:rPr lang="en-US" sz="2800" b="1" u="sng" dirty="0">
                <a:solidFill>
                  <a:srgbClr val="0000FF"/>
                </a:solidFill>
                <a:latin typeface="Book Antiqua" pitchFamily="18" charset="0"/>
              </a:rPr>
              <a:t>Planning :</a:t>
            </a:r>
          </a:p>
          <a:p>
            <a:pPr algn="just">
              <a:spcBef>
                <a:spcPct val="50000"/>
              </a:spcBef>
            </a:pPr>
            <a:r>
              <a:rPr lang="en-US" sz="2400" dirty="0">
                <a:latin typeface="Book Antiqua" pitchFamily="18" charset="0"/>
              </a:rPr>
              <a:t>Selecting missions and objectives as well as the actions to achieve them, which requires decision making, that is, choosing a course of action from among alternatives.</a:t>
            </a:r>
          </a:p>
        </p:txBody>
      </p:sp>
      <p:sp>
        <p:nvSpPr>
          <p:cNvPr id="22545" name="Text Box 17"/>
          <p:cNvSpPr txBox="1">
            <a:spLocks noChangeArrowheads="1"/>
          </p:cNvSpPr>
          <p:nvPr/>
        </p:nvSpPr>
        <p:spPr bwMode="auto">
          <a:xfrm>
            <a:off x="838200" y="6324600"/>
            <a:ext cx="7848600" cy="457200"/>
          </a:xfrm>
          <a:prstGeom prst="rect">
            <a:avLst/>
          </a:prstGeom>
          <a:noFill/>
          <a:ln w="9525">
            <a:noFill/>
            <a:miter lim="800000"/>
            <a:headEnd/>
            <a:tailEnd/>
          </a:ln>
          <a:effectLst/>
        </p:spPr>
        <p:txBody>
          <a:bodyPr>
            <a:spAutoFit/>
          </a:bodyPr>
          <a:lstStyle/>
          <a:p>
            <a:pPr algn="just">
              <a:spcBef>
                <a:spcPct val="50000"/>
              </a:spcBef>
            </a:pPr>
            <a:r>
              <a:rPr lang="en-US" sz="2400" b="1">
                <a:latin typeface="Book Antiqua" pitchFamily="18" charset="0"/>
              </a:rPr>
              <a:t>Fig. :</a:t>
            </a:r>
            <a:r>
              <a:rPr lang="en-US" sz="2400">
                <a:latin typeface="Book Antiqua" pitchFamily="18" charset="0"/>
              </a:rPr>
              <a:t> Close relationship of planning and controlling</a:t>
            </a:r>
          </a:p>
        </p:txBody>
      </p:sp>
      <p:graphicFrame>
        <p:nvGraphicFramePr>
          <p:cNvPr id="22546" name="Object 18"/>
          <p:cNvGraphicFramePr>
            <a:graphicFrameLocks noChangeAspect="1"/>
          </p:cNvGraphicFramePr>
          <p:nvPr/>
        </p:nvGraphicFramePr>
        <p:xfrm>
          <a:off x="533400" y="1905000"/>
          <a:ext cx="8077200" cy="4343400"/>
        </p:xfrm>
        <a:graphic>
          <a:graphicData uri="http://schemas.openxmlformats.org/presentationml/2006/ole">
            <p:oleObj spid="_x0000_s39938" name="Photo Editor Photo" r:id="rId3" imgW="10066667" imgH="5304762" progId="">
              <p:embed/>
            </p:oleObj>
          </a:graphicData>
        </a:graphic>
      </p:graphicFrame>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nodeType="clickEffect">
                                  <p:stCondLst>
                                    <p:cond delay="0"/>
                                  </p:stCondLst>
                                  <p:childTnLst>
                                    <p:set>
                                      <p:cBhvr>
                                        <p:cTn id="6" dur="1" fill="hold">
                                          <p:stCondLst>
                                            <p:cond delay="0"/>
                                          </p:stCondLst>
                                        </p:cTn>
                                        <p:tgtEl>
                                          <p:spTgt spid="22546"/>
                                        </p:tgtEl>
                                        <p:attrNameLst>
                                          <p:attrName>style.visibility</p:attrName>
                                        </p:attrNameLst>
                                      </p:cBhvr>
                                      <p:to>
                                        <p:strVal val="visible"/>
                                      </p:to>
                                    </p:set>
                                    <p:animEffect transition="in" filter="diamond(in)">
                                      <p:cBhvr>
                                        <p:cTn id="7" dur="2000"/>
                                        <p:tgtEl>
                                          <p:spTgt spid="22546"/>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22545"/>
                                        </p:tgtEl>
                                        <p:attrNameLst>
                                          <p:attrName>style.visibility</p:attrName>
                                        </p:attrNameLst>
                                      </p:cBhvr>
                                      <p:to>
                                        <p:strVal val="visible"/>
                                      </p:to>
                                    </p:set>
                                    <p:animEffect transition="in" filter="checkerboard(across)">
                                      <p:cBhvr>
                                        <p:cTn id="12" dur="500"/>
                                        <p:tgtEl>
                                          <p:spTgt spid="225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4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186" name="Picture 2" descr="330883_la_06_01"/>
          <p:cNvPicPr>
            <a:picLocks noChangeAspect="1" noChangeArrowheads="1"/>
          </p:cNvPicPr>
          <p:nvPr/>
        </p:nvPicPr>
        <p:blipFill>
          <a:blip r:embed="rId2"/>
          <a:srcRect/>
          <a:stretch>
            <a:fillRect/>
          </a:stretch>
        </p:blipFill>
        <p:spPr bwMode="auto">
          <a:xfrm>
            <a:off x="457200" y="1524000"/>
            <a:ext cx="8201025" cy="4560888"/>
          </a:xfrm>
          <a:prstGeom prst="rect">
            <a:avLst/>
          </a:prstGeom>
          <a:noFill/>
          <a:ln w="12700">
            <a:solidFill>
              <a:srgbClr val="000000"/>
            </a:solidFill>
            <a:miter lim="800000"/>
            <a:headEnd/>
            <a:tailEnd/>
          </a:ln>
        </p:spPr>
      </p:pic>
      <p:sp>
        <p:nvSpPr>
          <p:cNvPr id="93187" name="Rectangle 3"/>
          <p:cNvSpPr>
            <a:spLocks noGrp="1" noChangeArrowheads="1"/>
          </p:cNvSpPr>
          <p:nvPr>
            <p:ph type="title"/>
          </p:nvPr>
        </p:nvSpPr>
        <p:spPr>
          <a:xfrm>
            <a:off x="609600" y="225425"/>
            <a:ext cx="7924800" cy="944563"/>
          </a:xfrm>
        </p:spPr>
        <p:txBody>
          <a:bodyPr>
            <a:normAutofit fontScale="90000"/>
          </a:bodyPr>
          <a:lstStyle/>
          <a:p>
            <a:r>
              <a:rPr lang="en-US" sz="3700" b="1"/>
              <a:t>Planning: The Primary Management Function</a:t>
            </a:r>
            <a:endParaRPr lang="en-US" sz="3700"/>
          </a:p>
        </p:txBody>
      </p:sp>
      <p:sp>
        <p:nvSpPr>
          <p:cNvPr id="93188" name="Text Box 4"/>
          <p:cNvSpPr txBox="1">
            <a:spLocks noChangeArrowheads="1"/>
          </p:cNvSpPr>
          <p:nvPr/>
        </p:nvSpPr>
        <p:spPr bwMode="auto">
          <a:xfrm>
            <a:off x="5505450" y="2114550"/>
            <a:ext cx="2590800" cy="1465263"/>
          </a:xfrm>
          <a:prstGeom prst="rect">
            <a:avLst/>
          </a:prstGeom>
          <a:noFill/>
          <a:ln w="9525">
            <a:noFill/>
            <a:miter lim="800000"/>
            <a:headEnd/>
            <a:tailEnd/>
          </a:ln>
          <a:effectLst/>
        </p:spPr>
        <p:txBody>
          <a:bodyPr>
            <a:spAutoFit/>
          </a:bodyPr>
          <a:lstStyle/>
          <a:p>
            <a:pPr>
              <a:spcBef>
                <a:spcPct val="50000"/>
              </a:spcBef>
            </a:pPr>
            <a:r>
              <a:rPr lang="en-US" b="1">
                <a:solidFill>
                  <a:srgbClr val="FF0000"/>
                </a:solidFill>
              </a:rPr>
              <a:t>Planning and Control are Siamese twins of Management (Planning and Control are Inseparable)</a:t>
            </a:r>
          </a:p>
        </p:txBody>
      </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p:nvPr>
        </p:nvSpPr>
        <p:spPr/>
        <p:txBody>
          <a:bodyPr/>
          <a:lstStyle/>
          <a:p>
            <a:r>
              <a:rPr lang="en-US"/>
              <a:t>Purpose of Planning</a:t>
            </a:r>
          </a:p>
        </p:txBody>
      </p:sp>
      <p:sp>
        <p:nvSpPr>
          <p:cNvPr id="94211" name="Oval 3"/>
          <p:cNvSpPr>
            <a:spLocks noChangeArrowheads="1"/>
          </p:cNvSpPr>
          <p:nvPr/>
        </p:nvSpPr>
        <p:spPr bwMode="auto">
          <a:xfrm>
            <a:off x="2133600" y="1295400"/>
            <a:ext cx="5257800" cy="5029200"/>
          </a:xfrm>
          <a:prstGeom prst="ellipse">
            <a:avLst/>
          </a:prstGeom>
          <a:solidFill>
            <a:schemeClr val="hlink">
              <a:alpha val="50000"/>
            </a:schemeClr>
          </a:solidFill>
          <a:ln w="9525">
            <a:solidFill>
              <a:schemeClr val="tx1"/>
            </a:solidFill>
            <a:round/>
            <a:headEnd/>
            <a:tailEnd/>
          </a:ln>
          <a:effectLst/>
        </p:spPr>
        <p:txBody>
          <a:bodyPr wrap="none" anchor="ctr"/>
          <a:lstStyle/>
          <a:p>
            <a:endParaRPr lang="en-US"/>
          </a:p>
        </p:txBody>
      </p:sp>
      <p:sp>
        <p:nvSpPr>
          <p:cNvPr id="94212" name="Oval 4"/>
          <p:cNvSpPr>
            <a:spLocks noChangeArrowheads="1"/>
          </p:cNvSpPr>
          <p:nvPr/>
        </p:nvSpPr>
        <p:spPr bwMode="auto">
          <a:xfrm>
            <a:off x="2438400" y="1600200"/>
            <a:ext cx="4648200" cy="4419600"/>
          </a:xfrm>
          <a:prstGeom prst="ellipse">
            <a:avLst/>
          </a:prstGeom>
          <a:solidFill>
            <a:schemeClr val="accent1"/>
          </a:solidFill>
          <a:ln w="9525">
            <a:solidFill>
              <a:schemeClr val="tx1"/>
            </a:solidFill>
            <a:round/>
            <a:headEnd/>
            <a:tailEnd/>
          </a:ln>
          <a:effectLst/>
        </p:spPr>
        <p:txBody>
          <a:bodyPr wrap="none" anchor="ctr"/>
          <a:lstStyle/>
          <a:p>
            <a:pPr algn="ctr"/>
            <a:endParaRPr lang="en-US" sz="2400" b="1">
              <a:cs typeface="Arial" charset="0"/>
            </a:endParaRPr>
          </a:p>
        </p:txBody>
      </p:sp>
      <p:sp>
        <p:nvSpPr>
          <p:cNvPr id="94213" name="WordArt 5"/>
          <p:cNvSpPr>
            <a:spLocks noChangeArrowheads="1" noChangeShapeType="1" noTextEdit="1"/>
          </p:cNvSpPr>
          <p:nvPr/>
        </p:nvSpPr>
        <p:spPr bwMode="auto">
          <a:xfrm>
            <a:off x="3200400" y="1447800"/>
            <a:ext cx="3124200" cy="1600200"/>
          </a:xfrm>
          <a:prstGeom prst="rect">
            <a:avLst/>
          </a:prstGeom>
        </p:spPr>
        <p:txBody>
          <a:bodyPr spcFirstLastPara="1" wrap="none" fromWordArt="1">
            <a:prstTxWarp prst="textArchUp">
              <a:avLst>
                <a:gd name="adj" fmla="val 11735794"/>
              </a:avLst>
            </a:prstTxWarp>
          </a:bodyPr>
          <a:lstStyle/>
          <a:p>
            <a:pPr algn="ctr"/>
            <a:r>
              <a:rPr lang="en-US" sz="1400" kern="10">
                <a:ln w="9525">
                  <a:solidFill>
                    <a:srgbClr val="000000"/>
                  </a:solidFill>
                  <a:round/>
                  <a:headEnd/>
                  <a:tailEnd/>
                </a:ln>
                <a:solidFill>
                  <a:srgbClr val="000000"/>
                </a:solidFill>
                <a:latin typeface="Arial"/>
                <a:cs typeface="Arial"/>
              </a:rPr>
              <a:t>Because of changes in the environment</a:t>
            </a:r>
          </a:p>
        </p:txBody>
      </p:sp>
      <p:sp>
        <p:nvSpPr>
          <p:cNvPr id="94214" name="Oval 6"/>
          <p:cNvSpPr>
            <a:spLocks noChangeArrowheads="1"/>
          </p:cNvSpPr>
          <p:nvPr/>
        </p:nvSpPr>
        <p:spPr bwMode="auto">
          <a:xfrm>
            <a:off x="4114800" y="3048000"/>
            <a:ext cx="1371600" cy="1295400"/>
          </a:xfrm>
          <a:prstGeom prst="ellipse">
            <a:avLst/>
          </a:prstGeom>
          <a:solidFill>
            <a:schemeClr val="accent2">
              <a:alpha val="50000"/>
            </a:schemeClr>
          </a:solidFill>
          <a:ln w="9525">
            <a:solidFill>
              <a:schemeClr val="tx1"/>
            </a:solidFill>
            <a:round/>
            <a:headEnd/>
            <a:tailEnd/>
          </a:ln>
          <a:effectLst/>
        </p:spPr>
        <p:txBody>
          <a:bodyPr anchor="ctr"/>
          <a:lstStyle/>
          <a:p>
            <a:pPr algn="ctr"/>
            <a:r>
              <a:rPr lang="en-US" sz="1400" b="1">
                <a:cs typeface="Arial" charset="0"/>
              </a:rPr>
              <a:t>Managers engage in planning to:</a:t>
            </a:r>
          </a:p>
        </p:txBody>
      </p:sp>
      <p:sp>
        <p:nvSpPr>
          <p:cNvPr id="94215" name="Line 7"/>
          <p:cNvSpPr>
            <a:spLocks noChangeShapeType="1"/>
          </p:cNvSpPr>
          <p:nvPr/>
        </p:nvSpPr>
        <p:spPr bwMode="auto">
          <a:xfrm>
            <a:off x="5257800" y="4191000"/>
            <a:ext cx="381000" cy="304800"/>
          </a:xfrm>
          <a:prstGeom prst="line">
            <a:avLst/>
          </a:prstGeom>
          <a:noFill/>
          <a:ln w="9525">
            <a:solidFill>
              <a:schemeClr val="tx1"/>
            </a:solidFill>
            <a:round/>
            <a:headEnd/>
            <a:tailEnd/>
          </a:ln>
          <a:effectLst/>
        </p:spPr>
        <p:txBody>
          <a:bodyPr/>
          <a:lstStyle/>
          <a:p>
            <a:endParaRPr lang="en-US"/>
          </a:p>
        </p:txBody>
      </p:sp>
      <p:sp>
        <p:nvSpPr>
          <p:cNvPr id="94216" name="Line 8"/>
          <p:cNvSpPr>
            <a:spLocks noChangeShapeType="1"/>
          </p:cNvSpPr>
          <p:nvPr/>
        </p:nvSpPr>
        <p:spPr bwMode="auto">
          <a:xfrm flipV="1">
            <a:off x="5334000" y="2971800"/>
            <a:ext cx="304800" cy="304800"/>
          </a:xfrm>
          <a:prstGeom prst="line">
            <a:avLst/>
          </a:prstGeom>
          <a:noFill/>
          <a:ln w="9525">
            <a:solidFill>
              <a:schemeClr val="tx1"/>
            </a:solidFill>
            <a:round/>
            <a:headEnd/>
            <a:tailEnd/>
          </a:ln>
          <a:effectLst/>
        </p:spPr>
        <p:txBody>
          <a:bodyPr/>
          <a:lstStyle/>
          <a:p>
            <a:endParaRPr lang="en-US"/>
          </a:p>
        </p:txBody>
      </p:sp>
      <p:sp>
        <p:nvSpPr>
          <p:cNvPr id="94217" name="Line 9"/>
          <p:cNvSpPr>
            <a:spLocks noChangeShapeType="1"/>
          </p:cNvSpPr>
          <p:nvPr/>
        </p:nvSpPr>
        <p:spPr bwMode="auto">
          <a:xfrm flipH="1" flipV="1">
            <a:off x="3886200" y="2971800"/>
            <a:ext cx="381000" cy="304800"/>
          </a:xfrm>
          <a:prstGeom prst="line">
            <a:avLst/>
          </a:prstGeom>
          <a:noFill/>
          <a:ln w="9525">
            <a:solidFill>
              <a:schemeClr val="tx1"/>
            </a:solidFill>
            <a:round/>
            <a:headEnd/>
            <a:tailEnd/>
          </a:ln>
          <a:effectLst/>
        </p:spPr>
        <p:txBody>
          <a:bodyPr/>
          <a:lstStyle/>
          <a:p>
            <a:endParaRPr lang="en-US"/>
          </a:p>
        </p:txBody>
      </p:sp>
      <p:sp>
        <p:nvSpPr>
          <p:cNvPr id="94218" name="Line 10"/>
          <p:cNvSpPr>
            <a:spLocks noChangeShapeType="1"/>
          </p:cNvSpPr>
          <p:nvPr/>
        </p:nvSpPr>
        <p:spPr bwMode="auto">
          <a:xfrm flipH="1">
            <a:off x="3962400" y="4191000"/>
            <a:ext cx="381000" cy="381000"/>
          </a:xfrm>
          <a:prstGeom prst="line">
            <a:avLst/>
          </a:prstGeom>
          <a:noFill/>
          <a:ln w="9525">
            <a:solidFill>
              <a:schemeClr val="tx1"/>
            </a:solidFill>
            <a:round/>
            <a:headEnd/>
            <a:tailEnd/>
          </a:ln>
          <a:effectLst/>
        </p:spPr>
        <p:txBody>
          <a:bodyPr/>
          <a:lstStyle/>
          <a:p>
            <a:endParaRPr lang="en-US"/>
          </a:p>
        </p:txBody>
      </p:sp>
      <p:sp>
        <p:nvSpPr>
          <p:cNvPr id="94219" name="Text Box 11"/>
          <p:cNvSpPr txBox="1">
            <a:spLocks noChangeArrowheads="1"/>
          </p:cNvSpPr>
          <p:nvPr/>
        </p:nvSpPr>
        <p:spPr bwMode="auto">
          <a:xfrm>
            <a:off x="2743200" y="2438400"/>
            <a:ext cx="1855788" cy="517525"/>
          </a:xfrm>
          <a:prstGeom prst="rect">
            <a:avLst/>
          </a:prstGeom>
          <a:noFill/>
          <a:ln w="9525">
            <a:noFill/>
            <a:miter lim="800000"/>
            <a:headEnd/>
            <a:tailEnd/>
          </a:ln>
          <a:effectLst/>
        </p:spPr>
        <p:txBody>
          <a:bodyPr>
            <a:spAutoFit/>
          </a:bodyPr>
          <a:lstStyle/>
          <a:p>
            <a:pPr algn="ctr"/>
            <a:r>
              <a:rPr lang="en-US" sz="1400" b="1">
                <a:cs typeface="Arial" charset="0"/>
              </a:rPr>
              <a:t>Set the standards to facilitate control</a:t>
            </a:r>
          </a:p>
        </p:txBody>
      </p:sp>
      <p:sp>
        <p:nvSpPr>
          <p:cNvPr id="94220" name="Text Box 12"/>
          <p:cNvSpPr txBox="1">
            <a:spLocks noChangeArrowheads="1"/>
          </p:cNvSpPr>
          <p:nvPr/>
        </p:nvSpPr>
        <p:spPr bwMode="auto">
          <a:xfrm>
            <a:off x="5334000" y="2438400"/>
            <a:ext cx="1398588" cy="517525"/>
          </a:xfrm>
          <a:prstGeom prst="rect">
            <a:avLst/>
          </a:prstGeom>
          <a:noFill/>
          <a:ln w="9525">
            <a:noFill/>
            <a:miter lim="800000"/>
            <a:headEnd/>
            <a:tailEnd/>
          </a:ln>
          <a:effectLst/>
        </p:spPr>
        <p:txBody>
          <a:bodyPr>
            <a:spAutoFit/>
          </a:bodyPr>
          <a:lstStyle/>
          <a:p>
            <a:pPr algn="ctr"/>
            <a:r>
              <a:rPr lang="en-US" sz="1400" b="1">
                <a:cs typeface="Arial" charset="0"/>
              </a:rPr>
              <a:t>Provide direction</a:t>
            </a:r>
          </a:p>
        </p:txBody>
      </p:sp>
      <p:sp>
        <p:nvSpPr>
          <p:cNvPr id="94221" name="Text Box 13"/>
          <p:cNvSpPr txBox="1">
            <a:spLocks noChangeArrowheads="1"/>
          </p:cNvSpPr>
          <p:nvPr/>
        </p:nvSpPr>
        <p:spPr bwMode="auto">
          <a:xfrm>
            <a:off x="2895600" y="4572000"/>
            <a:ext cx="1855788" cy="517525"/>
          </a:xfrm>
          <a:prstGeom prst="rect">
            <a:avLst/>
          </a:prstGeom>
          <a:noFill/>
          <a:ln w="9525">
            <a:noFill/>
            <a:miter lim="800000"/>
            <a:headEnd/>
            <a:tailEnd/>
          </a:ln>
          <a:effectLst/>
        </p:spPr>
        <p:txBody>
          <a:bodyPr>
            <a:spAutoFit/>
          </a:bodyPr>
          <a:lstStyle/>
          <a:p>
            <a:pPr algn="ctr"/>
            <a:r>
              <a:rPr lang="en-US" sz="1400" b="1">
                <a:cs typeface="Arial" charset="0"/>
              </a:rPr>
              <a:t>Minimize waste and redundancy</a:t>
            </a:r>
          </a:p>
        </p:txBody>
      </p:sp>
      <p:sp>
        <p:nvSpPr>
          <p:cNvPr id="94222" name="Text Box 14"/>
          <p:cNvSpPr txBox="1">
            <a:spLocks noChangeArrowheads="1"/>
          </p:cNvSpPr>
          <p:nvPr/>
        </p:nvSpPr>
        <p:spPr bwMode="auto">
          <a:xfrm>
            <a:off x="4953000" y="4572000"/>
            <a:ext cx="1676400" cy="517525"/>
          </a:xfrm>
          <a:prstGeom prst="rect">
            <a:avLst/>
          </a:prstGeom>
          <a:noFill/>
          <a:ln w="9525">
            <a:noFill/>
            <a:miter lim="800000"/>
            <a:headEnd/>
            <a:tailEnd/>
          </a:ln>
          <a:effectLst/>
        </p:spPr>
        <p:txBody>
          <a:bodyPr>
            <a:spAutoFit/>
          </a:bodyPr>
          <a:lstStyle/>
          <a:p>
            <a:pPr algn="ctr"/>
            <a:r>
              <a:rPr lang="en-US" sz="1400" b="1">
                <a:cs typeface="Arial" charset="0"/>
              </a:rPr>
              <a:t>Reduce the impact of change</a:t>
            </a:r>
          </a:p>
        </p:txBody>
      </p:sp>
      <p:sp>
        <p:nvSpPr>
          <p:cNvPr id="94223" name="Text Box 15"/>
          <p:cNvSpPr txBox="1">
            <a:spLocks noChangeArrowheads="1"/>
          </p:cNvSpPr>
          <p:nvPr/>
        </p:nvSpPr>
        <p:spPr bwMode="auto">
          <a:xfrm>
            <a:off x="7481888" y="6248400"/>
            <a:ext cx="1047750" cy="214313"/>
          </a:xfrm>
          <a:prstGeom prst="rect">
            <a:avLst/>
          </a:prstGeom>
          <a:noFill/>
          <a:ln w="9525">
            <a:noFill/>
            <a:miter lim="800000"/>
            <a:headEnd/>
            <a:tailEnd/>
          </a:ln>
          <a:effectLst/>
        </p:spPr>
        <p:txBody>
          <a:bodyPr wrap="none">
            <a:spAutoFit/>
          </a:bodyPr>
          <a:lstStyle/>
          <a:p>
            <a:pPr algn="ctr"/>
            <a:r>
              <a:rPr lang="en-US" sz="800">
                <a:cs typeface="Arial" charset="0"/>
              </a:rPr>
              <a:t>Prentice Hall, 2002</a:t>
            </a:r>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en-US" dirty="0" smtClean="0">
                <a:solidFill>
                  <a:srgbClr val="FF3300"/>
                </a:solidFill>
              </a:rPr>
              <a:t>Purpose of Planning </a:t>
            </a:r>
            <a:endParaRPr lang="en-US" dirty="0">
              <a:solidFill>
                <a:srgbClr val="FF3300"/>
              </a:solidFill>
            </a:endParaRPr>
          </a:p>
        </p:txBody>
      </p:sp>
      <p:sp>
        <p:nvSpPr>
          <p:cNvPr id="95235" name="Rectangle 3"/>
          <p:cNvSpPr>
            <a:spLocks noGrp="1" noChangeArrowheads="1"/>
          </p:cNvSpPr>
          <p:nvPr>
            <p:ph type="body" idx="1"/>
          </p:nvPr>
        </p:nvSpPr>
        <p:spPr/>
        <p:txBody>
          <a:bodyPr/>
          <a:lstStyle/>
          <a:p>
            <a:pPr>
              <a:lnSpc>
                <a:spcPct val="90000"/>
              </a:lnSpc>
            </a:pPr>
            <a:r>
              <a:rPr lang="en-US" sz="2800" dirty="0"/>
              <a:t>Allows decisions to be made ahead of time.</a:t>
            </a:r>
          </a:p>
          <a:p>
            <a:pPr>
              <a:lnSpc>
                <a:spcPct val="90000"/>
              </a:lnSpc>
            </a:pPr>
            <a:r>
              <a:rPr lang="en-US" sz="2800" dirty="0"/>
              <a:t>Permits anticipation of consequences.</a:t>
            </a:r>
          </a:p>
          <a:p>
            <a:pPr>
              <a:lnSpc>
                <a:spcPct val="90000"/>
              </a:lnSpc>
            </a:pPr>
            <a:r>
              <a:rPr lang="en-US" sz="2800" dirty="0"/>
              <a:t>Provides direction and a sense of purpose.</a:t>
            </a:r>
          </a:p>
          <a:p>
            <a:pPr>
              <a:lnSpc>
                <a:spcPct val="90000"/>
              </a:lnSpc>
            </a:pPr>
            <a:r>
              <a:rPr lang="en-US" sz="2800" dirty="0"/>
              <a:t>Provides a unifying framework; avoiding piecemeal decision making.</a:t>
            </a:r>
          </a:p>
          <a:p>
            <a:pPr>
              <a:lnSpc>
                <a:spcPct val="90000"/>
              </a:lnSpc>
            </a:pPr>
            <a:r>
              <a:rPr lang="en-US" sz="2800" dirty="0"/>
              <a:t>Helps identify threats and opportunities and reduces risks.</a:t>
            </a:r>
          </a:p>
          <a:p>
            <a:pPr>
              <a:lnSpc>
                <a:spcPct val="90000"/>
              </a:lnSpc>
            </a:pPr>
            <a:r>
              <a:rPr lang="en-US" sz="2800" dirty="0"/>
              <a:t>Facilitates managerial control through the setting of standards for monitoring and measuring performance.</a:t>
            </a:r>
          </a:p>
        </p:txBody>
      </p:sp>
      <p:sp>
        <p:nvSpPr>
          <p:cNvPr id="95236" name="Text Box 4"/>
          <p:cNvSpPr txBox="1">
            <a:spLocks noChangeArrowheads="1"/>
          </p:cNvSpPr>
          <p:nvPr/>
        </p:nvSpPr>
        <p:spPr bwMode="auto">
          <a:xfrm>
            <a:off x="7912100" y="6248400"/>
            <a:ext cx="184150" cy="214313"/>
          </a:xfrm>
          <a:prstGeom prst="rect">
            <a:avLst/>
          </a:prstGeom>
          <a:noFill/>
          <a:ln w="9525">
            <a:noFill/>
            <a:miter lim="800000"/>
            <a:headEnd/>
            <a:tailEnd/>
          </a:ln>
          <a:effectLst/>
        </p:spPr>
        <p:txBody>
          <a:bodyPr wrap="none">
            <a:spAutoFit/>
          </a:bodyPr>
          <a:lstStyle/>
          <a:p>
            <a:pPr algn="ctr"/>
            <a:endParaRPr lang="en-US" sz="800">
              <a:cs typeface="Arial"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95235">
                                            <p:txEl>
                                              <p:pRg st="0" end="0"/>
                                            </p:txEl>
                                          </p:spTgt>
                                        </p:tgtEl>
                                        <p:attrNameLst>
                                          <p:attrName>style.visibility</p:attrName>
                                        </p:attrNameLst>
                                      </p:cBhvr>
                                      <p:to>
                                        <p:strVal val="visible"/>
                                      </p:to>
                                    </p:set>
                                    <p:animEffect transition="in" filter="box(in)">
                                      <p:cBhvr>
                                        <p:cTn id="7" dur="500"/>
                                        <p:tgtEl>
                                          <p:spTgt spid="9523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95235">
                                            <p:txEl>
                                              <p:pRg st="1" end="1"/>
                                            </p:txEl>
                                          </p:spTgt>
                                        </p:tgtEl>
                                        <p:attrNameLst>
                                          <p:attrName>style.visibility</p:attrName>
                                        </p:attrNameLst>
                                      </p:cBhvr>
                                      <p:to>
                                        <p:strVal val="visible"/>
                                      </p:to>
                                    </p:set>
                                    <p:animEffect transition="in" filter="box(in)">
                                      <p:cBhvr>
                                        <p:cTn id="12" dur="500"/>
                                        <p:tgtEl>
                                          <p:spTgt spid="9523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95235">
                                            <p:txEl>
                                              <p:pRg st="2" end="2"/>
                                            </p:txEl>
                                          </p:spTgt>
                                        </p:tgtEl>
                                        <p:attrNameLst>
                                          <p:attrName>style.visibility</p:attrName>
                                        </p:attrNameLst>
                                      </p:cBhvr>
                                      <p:to>
                                        <p:strVal val="visible"/>
                                      </p:to>
                                    </p:set>
                                    <p:animEffect transition="in" filter="box(in)">
                                      <p:cBhvr>
                                        <p:cTn id="17" dur="500"/>
                                        <p:tgtEl>
                                          <p:spTgt spid="9523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16" fill="hold" nodeType="clickEffect">
                                  <p:stCondLst>
                                    <p:cond delay="0"/>
                                  </p:stCondLst>
                                  <p:childTnLst>
                                    <p:set>
                                      <p:cBhvr>
                                        <p:cTn id="21" dur="1" fill="hold">
                                          <p:stCondLst>
                                            <p:cond delay="0"/>
                                          </p:stCondLst>
                                        </p:cTn>
                                        <p:tgtEl>
                                          <p:spTgt spid="95235">
                                            <p:txEl>
                                              <p:pRg st="3" end="3"/>
                                            </p:txEl>
                                          </p:spTgt>
                                        </p:tgtEl>
                                        <p:attrNameLst>
                                          <p:attrName>style.visibility</p:attrName>
                                        </p:attrNameLst>
                                      </p:cBhvr>
                                      <p:to>
                                        <p:strVal val="visible"/>
                                      </p:to>
                                    </p:set>
                                    <p:animEffect transition="in" filter="box(in)">
                                      <p:cBhvr>
                                        <p:cTn id="22" dur="500"/>
                                        <p:tgtEl>
                                          <p:spTgt spid="9523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nodeType="clickEffect">
                                  <p:stCondLst>
                                    <p:cond delay="0"/>
                                  </p:stCondLst>
                                  <p:childTnLst>
                                    <p:set>
                                      <p:cBhvr>
                                        <p:cTn id="26" dur="1" fill="hold">
                                          <p:stCondLst>
                                            <p:cond delay="0"/>
                                          </p:stCondLst>
                                        </p:cTn>
                                        <p:tgtEl>
                                          <p:spTgt spid="95235">
                                            <p:txEl>
                                              <p:pRg st="4" end="4"/>
                                            </p:txEl>
                                          </p:spTgt>
                                        </p:tgtEl>
                                        <p:attrNameLst>
                                          <p:attrName>style.visibility</p:attrName>
                                        </p:attrNameLst>
                                      </p:cBhvr>
                                      <p:to>
                                        <p:strVal val="visible"/>
                                      </p:to>
                                    </p:set>
                                    <p:animEffect transition="in" filter="checkerboard(across)">
                                      <p:cBhvr>
                                        <p:cTn id="27" dur="500"/>
                                        <p:tgtEl>
                                          <p:spTgt spid="9523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nodeType="clickEffect">
                                  <p:stCondLst>
                                    <p:cond delay="0"/>
                                  </p:stCondLst>
                                  <p:childTnLst>
                                    <p:set>
                                      <p:cBhvr>
                                        <p:cTn id="31" dur="1" fill="hold">
                                          <p:stCondLst>
                                            <p:cond delay="0"/>
                                          </p:stCondLst>
                                        </p:cTn>
                                        <p:tgtEl>
                                          <p:spTgt spid="95235">
                                            <p:txEl>
                                              <p:pRg st="5" end="5"/>
                                            </p:txEl>
                                          </p:spTgt>
                                        </p:tgtEl>
                                        <p:attrNameLst>
                                          <p:attrName>style.visibility</p:attrName>
                                        </p:attrNameLst>
                                      </p:cBhvr>
                                      <p:to>
                                        <p:strVal val="visible"/>
                                      </p:to>
                                    </p:set>
                                    <p:animEffect transition="in" filter="box(in)">
                                      <p:cBhvr>
                                        <p:cTn id="32" dur="500"/>
                                        <p:tgtEl>
                                          <p:spTgt spid="9523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Line 2"/>
          <p:cNvSpPr>
            <a:spLocks noChangeShapeType="1"/>
          </p:cNvSpPr>
          <p:nvPr/>
        </p:nvSpPr>
        <p:spPr bwMode="auto">
          <a:xfrm>
            <a:off x="3354388" y="5322888"/>
            <a:ext cx="1522412" cy="0"/>
          </a:xfrm>
          <a:prstGeom prst="line">
            <a:avLst/>
          </a:prstGeom>
          <a:noFill/>
          <a:ln w="25400">
            <a:solidFill>
              <a:schemeClr val="tx1"/>
            </a:solidFill>
            <a:round/>
            <a:headEnd/>
            <a:tailEnd/>
          </a:ln>
          <a:effectLst/>
        </p:spPr>
        <p:txBody>
          <a:bodyPr/>
          <a:lstStyle/>
          <a:p>
            <a:endParaRPr lang="en-US"/>
          </a:p>
        </p:txBody>
      </p:sp>
      <p:sp>
        <p:nvSpPr>
          <p:cNvPr id="96259" name="Line 3"/>
          <p:cNvSpPr>
            <a:spLocks noChangeShapeType="1"/>
          </p:cNvSpPr>
          <p:nvPr/>
        </p:nvSpPr>
        <p:spPr bwMode="auto">
          <a:xfrm>
            <a:off x="3354388" y="1228725"/>
            <a:ext cx="1522412" cy="0"/>
          </a:xfrm>
          <a:prstGeom prst="line">
            <a:avLst/>
          </a:prstGeom>
          <a:noFill/>
          <a:ln w="25400">
            <a:solidFill>
              <a:srgbClr val="008000"/>
            </a:solidFill>
            <a:round/>
            <a:headEnd/>
            <a:tailEnd/>
          </a:ln>
          <a:effectLst/>
        </p:spPr>
        <p:txBody>
          <a:bodyPr/>
          <a:lstStyle/>
          <a:p>
            <a:endParaRPr lang="en-US"/>
          </a:p>
        </p:txBody>
      </p:sp>
      <p:sp>
        <p:nvSpPr>
          <p:cNvPr id="96260" name="Rectangle 4"/>
          <p:cNvSpPr>
            <a:spLocks noChangeArrowheads="1"/>
          </p:cNvSpPr>
          <p:nvPr/>
        </p:nvSpPr>
        <p:spPr bwMode="auto">
          <a:xfrm>
            <a:off x="4802188" y="4551363"/>
            <a:ext cx="3730625" cy="1619250"/>
          </a:xfrm>
          <a:prstGeom prst="rect">
            <a:avLst/>
          </a:prstGeom>
          <a:gradFill rotWithShape="0">
            <a:gsLst>
              <a:gs pos="0">
                <a:srgbClr val="FFCC66">
                  <a:gamma/>
                  <a:shade val="49804"/>
                  <a:invGamma/>
                </a:srgbClr>
              </a:gs>
              <a:gs pos="50000">
                <a:srgbClr val="FFCC66"/>
              </a:gs>
              <a:gs pos="100000">
                <a:srgbClr val="FFCC66">
                  <a:gamma/>
                  <a:shade val="49804"/>
                  <a:invGamma/>
                </a:srgbClr>
              </a:gs>
            </a:gsLst>
            <a:lin ang="5400000" scaled="1"/>
          </a:gradFill>
          <a:ln w="12700">
            <a:solidFill>
              <a:srgbClr val="008000"/>
            </a:solidFill>
            <a:miter lim="800000"/>
            <a:headEnd/>
            <a:tailEnd/>
          </a:ln>
          <a:effectLst/>
        </p:spPr>
        <p:txBody>
          <a:bodyPr wrap="none" lIns="90488" tIns="44450" rIns="90488" bIns="44450" anchor="ctr"/>
          <a:lstStyle/>
          <a:p>
            <a:pPr algn="ctr" eaLnBrk="0" hangingPunct="0">
              <a:lnSpc>
                <a:spcPct val="110000"/>
              </a:lnSpc>
            </a:pPr>
            <a:r>
              <a:rPr lang="en-US" sz="3200" b="1">
                <a:solidFill>
                  <a:schemeClr val="bg1"/>
                </a:solidFill>
                <a:effectLst>
                  <a:outerShdw blurRad="38100" dist="38100" dir="2700000" algn="tl">
                    <a:srgbClr val="000000"/>
                  </a:outerShdw>
                </a:effectLst>
              </a:rPr>
              <a:t>Reduces the</a:t>
            </a:r>
          </a:p>
          <a:p>
            <a:pPr algn="ctr" eaLnBrk="0" hangingPunct="0">
              <a:lnSpc>
                <a:spcPct val="110000"/>
              </a:lnSpc>
            </a:pPr>
            <a:r>
              <a:rPr lang="en-US" sz="3200" b="1">
                <a:solidFill>
                  <a:schemeClr val="bg1"/>
                </a:solidFill>
                <a:effectLst>
                  <a:outerShdw blurRad="38100" dist="38100" dir="2700000" algn="tl">
                    <a:srgbClr val="000000"/>
                  </a:outerShdw>
                </a:effectLst>
              </a:rPr>
              <a:t>Impact of Change</a:t>
            </a:r>
          </a:p>
        </p:txBody>
      </p:sp>
      <p:sp>
        <p:nvSpPr>
          <p:cNvPr id="96261" name="Rectangle 5"/>
          <p:cNvSpPr>
            <a:spLocks noChangeArrowheads="1"/>
          </p:cNvSpPr>
          <p:nvPr/>
        </p:nvSpPr>
        <p:spPr bwMode="auto">
          <a:xfrm>
            <a:off x="4802188" y="458788"/>
            <a:ext cx="3730625" cy="1619250"/>
          </a:xfrm>
          <a:prstGeom prst="rect">
            <a:avLst/>
          </a:prstGeom>
          <a:gradFill rotWithShape="0">
            <a:gsLst>
              <a:gs pos="0">
                <a:srgbClr val="FFCC66">
                  <a:gamma/>
                  <a:shade val="49804"/>
                  <a:invGamma/>
                </a:srgbClr>
              </a:gs>
              <a:gs pos="50000">
                <a:srgbClr val="FFCC66"/>
              </a:gs>
              <a:gs pos="100000">
                <a:srgbClr val="FFCC66">
                  <a:gamma/>
                  <a:shade val="49804"/>
                  <a:invGamma/>
                </a:srgbClr>
              </a:gs>
            </a:gsLst>
            <a:lin ang="5400000" scaled="1"/>
          </a:gradFill>
          <a:ln w="12700">
            <a:solidFill>
              <a:srgbClr val="008000"/>
            </a:solidFill>
            <a:miter lim="800000"/>
            <a:headEnd/>
            <a:tailEnd/>
          </a:ln>
          <a:effectLst/>
        </p:spPr>
        <p:txBody>
          <a:bodyPr wrap="none" lIns="90488" tIns="44450" rIns="90488" bIns="44450" anchor="ctr"/>
          <a:lstStyle/>
          <a:p>
            <a:pPr algn="ctr" eaLnBrk="0" hangingPunct="0">
              <a:lnSpc>
                <a:spcPct val="110000"/>
              </a:lnSpc>
            </a:pPr>
            <a:r>
              <a:rPr lang="en-US" sz="3200" b="1">
                <a:solidFill>
                  <a:schemeClr val="bg1"/>
                </a:solidFill>
                <a:effectLst>
                  <a:outerShdw blurRad="38100" dist="38100" dir="2700000" algn="tl">
                    <a:srgbClr val="000000"/>
                  </a:outerShdw>
                </a:effectLst>
              </a:rPr>
              <a:t>Provides</a:t>
            </a:r>
          </a:p>
          <a:p>
            <a:pPr algn="ctr" eaLnBrk="0" hangingPunct="0">
              <a:lnSpc>
                <a:spcPct val="110000"/>
              </a:lnSpc>
            </a:pPr>
            <a:r>
              <a:rPr lang="en-US" sz="3200" b="1">
                <a:solidFill>
                  <a:schemeClr val="bg1"/>
                </a:solidFill>
                <a:effectLst>
                  <a:outerShdw blurRad="38100" dist="38100" dir="2700000" algn="tl">
                    <a:srgbClr val="000000"/>
                  </a:outerShdw>
                </a:effectLst>
              </a:rPr>
              <a:t>Direction</a:t>
            </a:r>
          </a:p>
        </p:txBody>
      </p:sp>
      <p:sp>
        <p:nvSpPr>
          <p:cNvPr id="96262" name="Rectangle 6"/>
          <p:cNvSpPr>
            <a:spLocks noChangeArrowheads="1"/>
          </p:cNvSpPr>
          <p:nvPr/>
        </p:nvSpPr>
        <p:spPr bwMode="auto">
          <a:xfrm>
            <a:off x="611188" y="4551363"/>
            <a:ext cx="3730625" cy="1619250"/>
          </a:xfrm>
          <a:prstGeom prst="rect">
            <a:avLst/>
          </a:prstGeom>
          <a:gradFill rotWithShape="0">
            <a:gsLst>
              <a:gs pos="0">
                <a:srgbClr val="FFCC66">
                  <a:gamma/>
                  <a:shade val="49804"/>
                  <a:invGamma/>
                </a:srgbClr>
              </a:gs>
              <a:gs pos="50000">
                <a:srgbClr val="FFCC66"/>
              </a:gs>
              <a:gs pos="100000">
                <a:srgbClr val="FFCC66">
                  <a:gamma/>
                  <a:shade val="49804"/>
                  <a:invGamma/>
                </a:srgbClr>
              </a:gs>
            </a:gsLst>
            <a:lin ang="5400000" scaled="1"/>
          </a:gradFill>
          <a:ln w="12700">
            <a:solidFill>
              <a:srgbClr val="008000"/>
            </a:solidFill>
            <a:miter lim="800000"/>
            <a:headEnd/>
            <a:tailEnd/>
          </a:ln>
          <a:effectLst/>
        </p:spPr>
        <p:txBody>
          <a:bodyPr wrap="none" lIns="90488" tIns="44450" rIns="90488" bIns="44450" anchor="ctr"/>
          <a:lstStyle/>
          <a:p>
            <a:pPr algn="ctr" eaLnBrk="0" hangingPunct="0">
              <a:lnSpc>
                <a:spcPct val="110000"/>
              </a:lnSpc>
            </a:pPr>
            <a:r>
              <a:rPr lang="en-US" sz="3200" b="1">
                <a:solidFill>
                  <a:schemeClr val="bg1"/>
                </a:solidFill>
                <a:effectLst>
                  <a:outerShdw blurRad="38100" dist="38100" dir="2700000" algn="tl">
                    <a:srgbClr val="000000"/>
                  </a:outerShdw>
                </a:effectLst>
              </a:rPr>
              <a:t>Minimizes Waste</a:t>
            </a:r>
          </a:p>
          <a:p>
            <a:pPr algn="ctr" eaLnBrk="0" hangingPunct="0">
              <a:lnSpc>
                <a:spcPct val="110000"/>
              </a:lnSpc>
            </a:pPr>
            <a:r>
              <a:rPr lang="en-US" sz="3200" b="1">
                <a:solidFill>
                  <a:schemeClr val="bg1"/>
                </a:solidFill>
                <a:effectLst>
                  <a:outerShdw blurRad="38100" dist="38100" dir="2700000" algn="tl">
                    <a:srgbClr val="000000"/>
                  </a:outerShdw>
                </a:effectLst>
              </a:rPr>
              <a:t>and Redundancy</a:t>
            </a:r>
          </a:p>
        </p:txBody>
      </p:sp>
      <p:sp>
        <p:nvSpPr>
          <p:cNvPr id="96263" name="Rectangle 7"/>
          <p:cNvSpPr>
            <a:spLocks noChangeArrowheads="1"/>
          </p:cNvSpPr>
          <p:nvPr/>
        </p:nvSpPr>
        <p:spPr bwMode="auto">
          <a:xfrm>
            <a:off x="611188" y="458788"/>
            <a:ext cx="3730625" cy="1619250"/>
          </a:xfrm>
          <a:prstGeom prst="rect">
            <a:avLst/>
          </a:prstGeom>
          <a:gradFill rotWithShape="0">
            <a:gsLst>
              <a:gs pos="0">
                <a:srgbClr val="FFCC66">
                  <a:gamma/>
                  <a:shade val="49804"/>
                  <a:invGamma/>
                </a:srgbClr>
              </a:gs>
              <a:gs pos="50000">
                <a:srgbClr val="FFCC66"/>
              </a:gs>
              <a:gs pos="100000">
                <a:srgbClr val="FFCC66">
                  <a:gamma/>
                  <a:shade val="49804"/>
                  <a:invGamma/>
                </a:srgbClr>
              </a:gs>
            </a:gsLst>
            <a:lin ang="5400000" scaled="1"/>
          </a:gradFill>
          <a:ln w="12700">
            <a:solidFill>
              <a:srgbClr val="008000"/>
            </a:solidFill>
            <a:miter lim="800000"/>
            <a:headEnd/>
            <a:tailEnd/>
          </a:ln>
          <a:effectLst/>
        </p:spPr>
        <p:txBody>
          <a:bodyPr wrap="none" lIns="90488" tIns="44450" rIns="90488" bIns="44450" anchor="ctr"/>
          <a:lstStyle/>
          <a:p>
            <a:pPr algn="ctr" eaLnBrk="0" hangingPunct="0">
              <a:lnSpc>
                <a:spcPct val="110000"/>
              </a:lnSpc>
            </a:pPr>
            <a:r>
              <a:rPr lang="en-US" sz="3200" b="1">
                <a:solidFill>
                  <a:schemeClr val="bg1"/>
                </a:solidFill>
                <a:effectLst>
                  <a:outerShdw blurRad="38100" dist="38100" dir="2700000" algn="tl">
                    <a:srgbClr val="000000"/>
                  </a:outerShdw>
                </a:effectLst>
              </a:rPr>
              <a:t>Sets Standards to</a:t>
            </a:r>
          </a:p>
          <a:p>
            <a:pPr algn="ctr" eaLnBrk="0" hangingPunct="0">
              <a:lnSpc>
                <a:spcPct val="110000"/>
              </a:lnSpc>
            </a:pPr>
            <a:r>
              <a:rPr lang="en-US" sz="3200" b="1">
                <a:solidFill>
                  <a:schemeClr val="bg1"/>
                </a:solidFill>
                <a:effectLst>
                  <a:outerShdw blurRad="38100" dist="38100" dir="2700000" algn="tl">
                    <a:srgbClr val="000000"/>
                  </a:outerShdw>
                </a:effectLst>
              </a:rPr>
              <a:t>Facilitate</a:t>
            </a:r>
          </a:p>
          <a:p>
            <a:pPr algn="ctr" eaLnBrk="0" hangingPunct="0">
              <a:lnSpc>
                <a:spcPct val="110000"/>
              </a:lnSpc>
            </a:pPr>
            <a:r>
              <a:rPr lang="en-US" sz="3200" b="1">
                <a:solidFill>
                  <a:schemeClr val="bg1"/>
                </a:solidFill>
                <a:effectLst>
                  <a:outerShdw blurRad="38100" dist="38100" dir="2700000" algn="tl">
                    <a:srgbClr val="000000"/>
                  </a:outerShdw>
                </a:effectLst>
              </a:rPr>
              <a:t>Control</a:t>
            </a:r>
          </a:p>
        </p:txBody>
      </p:sp>
      <p:sp>
        <p:nvSpPr>
          <p:cNvPr id="96264" name="Rectangle 8"/>
          <p:cNvSpPr>
            <a:spLocks noChangeArrowheads="1"/>
          </p:cNvSpPr>
          <p:nvPr/>
        </p:nvSpPr>
        <p:spPr bwMode="auto">
          <a:xfrm>
            <a:off x="2516188" y="2312988"/>
            <a:ext cx="4105275" cy="2003425"/>
          </a:xfrm>
          <a:prstGeom prst="rect">
            <a:avLst/>
          </a:prstGeom>
          <a:gradFill rotWithShape="0">
            <a:gsLst>
              <a:gs pos="0">
                <a:srgbClr val="FFCC66">
                  <a:gamma/>
                  <a:shade val="49804"/>
                  <a:invGamma/>
                </a:srgbClr>
              </a:gs>
              <a:gs pos="50000">
                <a:srgbClr val="FFCC66"/>
              </a:gs>
              <a:gs pos="100000">
                <a:srgbClr val="FFCC66">
                  <a:gamma/>
                  <a:shade val="49804"/>
                  <a:invGamma/>
                </a:srgbClr>
              </a:gs>
            </a:gsLst>
            <a:lin ang="5400000" scaled="1"/>
          </a:gradFill>
          <a:ln w="12700">
            <a:solidFill>
              <a:srgbClr val="008000"/>
            </a:solidFill>
            <a:miter lim="800000"/>
            <a:headEnd/>
            <a:tailEnd/>
          </a:ln>
          <a:effectLst/>
        </p:spPr>
        <p:txBody>
          <a:bodyPr wrap="none" lIns="90488" tIns="44450" rIns="90488" bIns="44450" anchor="ctr"/>
          <a:lstStyle/>
          <a:p>
            <a:pPr algn="ctr" eaLnBrk="0" hangingPunct="0"/>
            <a:r>
              <a:rPr lang="en-US" sz="4800" b="1">
                <a:solidFill>
                  <a:schemeClr val="bg1"/>
                </a:solidFill>
                <a:effectLst>
                  <a:outerShdw blurRad="38100" dist="38100" dir="2700000" algn="tl">
                    <a:srgbClr val="000000"/>
                  </a:outerShdw>
                </a:effectLst>
              </a:rPr>
              <a:t>Reasons</a:t>
            </a:r>
          </a:p>
          <a:p>
            <a:pPr algn="ctr" eaLnBrk="0" hangingPunct="0"/>
            <a:r>
              <a:rPr lang="en-US" sz="4800" b="1">
                <a:solidFill>
                  <a:schemeClr val="bg1"/>
                </a:solidFill>
                <a:effectLst>
                  <a:outerShdw blurRad="38100" dist="38100" dir="2700000" algn="tl">
                    <a:srgbClr val="000000"/>
                  </a:outerShdw>
                </a:effectLst>
              </a:rPr>
              <a:t>for Planning</a:t>
            </a:r>
          </a:p>
        </p:txBody>
      </p:sp>
      <p:sp>
        <p:nvSpPr>
          <p:cNvPr id="96265" name="Freeform 9"/>
          <p:cNvSpPr>
            <a:spLocks/>
          </p:cNvSpPr>
          <p:nvPr/>
        </p:nvSpPr>
        <p:spPr bwMode="auto">
          <a:xfrm>
            <a:off x="381000" y="1268413"/>
            <a:ext cx="2135188" cy="2047875"/>
          </a:xfrm>
          <a:custGeom>
            <a:avLst/>
            <a:gdLst/>
            <a:ahLst/>
            <a:cxnLst>
              <a:cxn ang="0">
                <a:pos x="144" y="0"/>
              </a:cxn>
              <a:cxn ang="0">
                <a:pos x="0" y="0"/>
              </a:cxn>
              <a:cxn ang="0">
                <a:pos x="0" y="1289"/>
              </a:cxn>
              <a:cxn ang="0">
                <a:pos x="1344" y="1289"/>
              </a:cxn>
            </a:cxnLst>
            <a:rect l="0" t="0" r="r" b="b"/>
            <a:pathLst>
              <a:path w="1345" h="1290">
                <a:moveTo>
                  <a:pt x="144" y="0"/>
                </a:moveTo>
                <a:lnTo>
                  <a:pt x="0" y="0"/>
                </a:lnTo>
                <a:lnTo>
                  <a:pt x="0" y="1289"/>
                </a:lnTo>
                <a:lnTo>
                  <a:pt x="1344" y="1289"/>
                </a:lnTo>
              </a:path>
            </a:pathLst>
          </a:custGeom>
          <a:solidFill>
            <a:srgbClr val="FFCC66"/>
          </a:solidFill>
          <a:ln w="25400" cap="rnd" cmpd="sng">
            <a:solidFill>
              <a:srgbClr val="008000"/>
            </a:solidFill>
            <a:prstDash val="solid"/>
            <a:round/>
            <a:headEnd type="none" w="med" len="med"/>
            <a:tailEnd type="none" w="med" len="med"/>
          </a:ln>
          <a:effectLst/>
        </p:spPr>
        <p:txBody>
          <a:bodyPr/>
          <a:lstStyle/>
          <a:p>
            <a:endParaRPr lang="en-US"/>
          </a:p>
        </p:txBody>
      </p:sp>
      <p:sp>
        <p:nvSpPr>
          <p:cNvPr id="96266" name="Freeform 10"/>
          <p:cNvSpPr>
            <a:spLocks/>
          </p:cNvSpPr>
          <p:nvPr/>
        </p:nvSpPr>
        <p:spPr bwMode="auto">
          <a:xfrm>
            <a:off x="381000" y="3314700"/>
            <a:ext cx="2135188" cy="2047875"/>
          </a:xfrm>
          <a:custGeom>
            <a:avLst/>
            <a:gdLst/>
            <a:ahLst/>
            <a:cxnLst>
              <a:cxn ang="0">
                <a:pos x="144" y="1289"/>
              </a:cxn>
              <a:cxn ang="0">
                <a:pos x="0" y="1289"/>
              </a:cxn>
              <a:cxn ang="0">
                <a:pos x="0" y="0"/>
              </a:cxn>
              <a:cxn ang="0">
                <a:pos x="1344" y="0"/>
              </a:cxn>
            </a:cxnLst>
            <a:rect l="0" t="0" r="r" b="b"/>
            <a:pathLst>
              <a:path w="1345" h="1290">
                <a:moveTo>
                  <a:pt x="144" y="1289"/>
                </a:moveTo>
                <a:lnTo>
                  <a:pt x="0" y="1289"/>
                </a:lnTo>
                <a:lnTo>
                  <a:pt x="0" y="0"/>
                </a:lnTo>
                <a:lnTo>
                  <a:pt x="1344" y="0"/>
                </a:lnTo>
              </a:path>
            </a:pathLst>
          </a:custGeom>
          <a:solidFill>
            <a:srgbClr val="FFCC66"/>
          </a:solidFill>
          <a:ln w="25400" cap="rnd" cmpd="sng">
            <a:solidFill>
              <a:srgbClr val="008000"/>
            </a:solidFill>
            <a:prstDash val="solid"/>
            <a:round/>
            <a:headEnd type="none" w="med" len="med"/>
            <a:tailEnd type="none" w="med" len="med"/>
          </a:ln>
          <a:effectLst/>
        </p:spPr>
        <p:txBody>
          <a:bodyPr/>
          <a:lstStyle/>
          <a:p>
            <a:endParaRPr lang="en-US"/>
          </a:p>
        </p:txBody>
      </p:sp>
      <p:sp>
        <p:nvSpPr>
          <p:cNvPr id="96267" name="Freeform 11"/>
          <p:cNvSpPr>
            <a:spLocks/>
          </p:cNvSpPr>
          <p:nvPr/>
        </p:nvSpPr>
        <p:spPr bwMode="auto">
          <a:xfrm>
            <a:off x="6623050" y="1268413"/>
            <a:ext cx="2141538" cy="2047875"/>
          </a:xfrm>
          <a:custGeom>
            <a:avLst/>
            <a:gdLst/>
            <a:ahLst/>
            <a:cxnLst>
              <a:cxn ang="0">
                <a:pos x="1204" y="0"/>
              </a:cxn>
              <a:cxn ang="0">
                <a:pos x="1348" y="0"/>
              </a:cxn>
              <a:cxn ang="0">
                <a:pos x="1348" y="1289"/>
              </a:cxn>
              <a:cxn ang="0">
                <a:pos x="0" y="1289"/>
              </a:cxn>
            </a:cxnLst>
            <a:rect l="0" t="0" r="r" b="b"/>
            <a:pathLst>
              <a:path w="1349" h="1290">
                <a:moveTo>
                  <a:pt x="1204" y="0"/>
                </a:moveTo>
                <a:lnTo>
                  <a:pt x="1348" y="0"/>
                </a:lnTo>
                <a:lnTo>
                  <a:pt x="1348" y="1289"/>
                </a:lnTo>
                <a:lnTo>
                  <a:pt x="0" y="1289"/>
                </a:lnTo>
              </a:path>
            </a:pathLst>
          </a:custGeom>
          <a:solidFill>
            <a:srgbClr val="FFCC66"/>
          </a:solidFill>
          <a:ln w="25400" cap="rnd" cmpd="sng">
            <a:solidFill>
              <a:schemeClr val="tx1"/>
            </a:solidFill>
            <a:prstDash val="solid"/>
            <a:round/>
            <a:headEnd type="none" w="med" len="med"/>
            <a:tailEnd type="none" w="med" len="med"/>
          </a:ln>
          <a:effectLst/>
        </p:spPr>
        <p:txBody>
          <a:bodyPr/>
          <a:lstStyle/>
          <a:p>
            <a:endParaRPr lang="en-US"/>
          </a:p>
        </p:txBody>
      </p:sp>
      <p:sp>
        <p:nvSpPr>
          <p:cNvPr id="96268" name="Freeform 12"/>
          <p:cNvSpPr>
            <a:spLocks/>
          </p:cNvSpPr>
          <p:nvPr/>
        </p:nvSpPr>
        <p:spPr bwMode="auto">
          <a:xfrm>
            <a:off x="6623050" y="3314700"/>
            <a:ext cx="2141538" cy="2047875"/>
          </a:xfrm>
          <a:custGeom>
            <a:avLst/>
            <a:gdLst/>
            <a:ahLst/>
            <a:cxnLst>
              <a:cxn ang="0">
                <a:pos x="1204" y="1289"/>
              </a:cxn>
              <a:cxn ang="0">
                <a:pos x="1348" y="1289"/>
              </a:cxn>
              <a:cxn ang="0">
                <a:pos x="1348" y="0"/>
              </a:cxn>
              <a:cxn ang="0">
                <a:pos x="0" y="0"/>
              </a:cxn>
            </a:cxnLst>
            <a:rect l="0" t="0" r="r" b="b"/>
            <a:pathLst>
              <a:path w="1349" h="1290">
                <a:moveTo>
                  <a:pt x="1204" y="1289"/>
                </a:moveTo>
                <a:lnTo>
                  <a:pt x="1348" y="1289"/>
                </a:lnTo>
                <a:lnTo>
                  <a:pt x="1348" y="0"/>
                </a:lnTo>
                <a:lnTo>
                  <a:pt x="0" y="0"/>
                </a:lnTo>
              </a:path>
            </a:pathLst>
          </a:custGeom>
          <a:solidFill>
            <a:srgbClr val="FFCC66"/>
          </a:solidFill>
          <a:ln w="25400" cap="rnd" cmpd="sng">
            <a:solidFill>
              <a:srgbClr val="008000"/>
            </a:solidFill>
            <a:prstDash val="solid"/>
            <a:round/>
            <a:headEnd type="none" w="med" len="med"/>
            <a:tailEnd type="none" w="med" len="med"/>
          </a:ln>
          <a:effectLst/>
        </p:spPr>
        <p:txBody>
          <a:bodyPr/>
          <a:lstStyle/>
          <a:p>
            <a:endParaRPr lang="en-US"/>
          </a:p>
        </p:txBody>
      </p: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TotalTime>
  <Words>1382</Words>
  <Application>Microsoft Office PowerPoint</Application>
  <PresentationFormat>On-screen Show (4:3)</PresentationFormat>
  <Paragraphs>189</Paragraphs>
  <Slides>27</Slides>
  <Notes>2</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29" baseType="lpstr">
      <vt:lpstr>Office Theme</vt:lpstr>
      <vt:lpstr>Photo Editor Photo</vt:lpstr>
      <vt:lpstr>Slide 1</vt:lpstr>
      <vt:lpstr>Slide 2</vt:lpstr>
      <vt:lpstr>Slide 3</vt:lpstr>
      <vt:lpstr>Slide 4</vt:lpstr>
      <vt:lpstr>Slide 5</vt:lpstr>
      <vt:lpstr>Planning: The Primary Management Function</vt:lpstr>
      <vt:lpstr>Purpose of Planning</vt:lpstr>
      <vt:lpstr>Purpose of Planning </vt:lpstr>
      <vt:lpstr>Slide 9</vt:lpstr>
      <vt:lpstr>Slide 10</vt:lpstr>
      <vt:lpstr>Slide 11</vt:lpstr>
      <vt:lpstr>Slide 12</vt:lpstr>
      <vt:lpstr>Slide 13</vt:lpstr>
      <vt:lpstr>Slide 14</vt:lpstr>
      <vt:lpstr>Slide 15</vt:lpstr>
      <vt:lpstr>Levels of Goals/Plans</vt:lpstr>
      <vt:lpstr>Slide 17</vt:lpstr>
      <vt:lpstr>Slide 18</vt:lpstr>
      <vt:lpstr>Slide 19</vt:lpstr>
      <vt:lpstr>Slide 20</vt:lpstr>
      <vt:lpstr>Slide 21</vt:lpstr>
      <vt:lpstr>Slide 22</vt:lpstr>
      <vt:lpstr>Slide 23</vt:lpstr>
      <vt:lpstr>Slide 24</vt:lpstr>
      <vt:lpstr>Slide 25</vt:lpstr>
      <vt:lpstr>Slide 26</vt:lpstr>
      <vt:lpstr>Slide 27</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SHIVAKUMAR</dc:creator>
  <cp:lastModifiedBy>Computer</cp:lastModifiedBy>
  <cp:revision>17</cp:revision>
  <dcterms:created xsi:type="dcterms:W3CDTF">2006-08-16T00:00:00Z</dcterms:created>
  <dcterms:modified xsi:type="dcterms:W3CDTF">2018-01-20T04:56:19Z</dcterms:modified>
</cp:coreProperties>
</file>

<file path=docProps/thumbnail.jpeg>
</file>